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notesSlides/notesSlide2.xml" ContentType="application/vnd.openxmlformats-officedocument.presentationml.notesSlide+xml"/>
  <Override PartName="/ppt/charts/chart2.xml" ContentType="application/vnd.openxmlformats-officedocument.drawingml.chart+xml"/>
  <Override PartName="/ppt/drawings/drawing2.xml" ContentType="application/vnd.openxmlformats-officedocument.drawingml.chartshapes+xml"/>
  <Override PartName="/ppt/notesSlides/notesSlide3.xml" ContentType="application/vnd.openxmlformats-officedocument.presentationml.notesSlide+xml"/>
  <Override PartName="/ppt/charts/chart3.xml" ContentType="application/vnd.openxmlformats-officedocument.drawingml.chart+xml"/>
  <Override PartName="/ppt/drawings/drawing3.xml" ContentType="application/vnd.openxmlformats-officedocument.drawingml.chartshapes+xml"/>
  <Override PartName="/ppt/notesSlides/notesSlide4.xml" ContentType="application/vnd.openxmlformats-officedocument.presentationml.notesSlide+xml"/>
  <Override PartName="/ppt/charts/chart4.xml" ContentType="application/vnd.openxmlformats-officedocument.drawingml.chart+xml"/>
  <Override PartName="/ppt/drawings/drawing4.xml" ContentType="application/vnd.openxmlformats-officedocument.drawingml.chartshapes+xml"/>
  <Override PartName="/ppt/notesSlides/notesSlide5.xml" ContentType="application/vnd.openxmlformats-officedocument.presentationml.notesSlide+xml"/>
  <Override PartName="/ppt/charts/chart5.xml" ContentType="application/vnd.openxmlformats-officedocument.drawingml.chart+xml"/>
  <Override PartName="/ppt/drawings/drawing5.xml" ContentType="application/vnd.openxmlformats-officedocument.drawingml.chartshapes+xml"/>
  <Override PartName="/ppt/notesSlides/notesSlide6.xml" ContentType="application/vnd.openxmlformats-officedocument.presentationml.notesSlide+xml"/>
  <Override PartName="/ppt/charts/chart6.xml" ContentType="application/vnd.openxmlformats-officedocument.drawingml.chart+xml"/>
  <Override PartName="/ppt/drawings/drawing6.xml" ContentType="application/vnd.openxmlformats-officedocument.drawingml.chartshapes+xml"/>
  <Override PartName="/ppt/notesSlides/notesSlide7.xml" ContentType="application/vnd.openxmlformats-officedocument.presentationml.notesSlide+xml"/>
  <Override PartName="/ppt/charts/chart7.xml" ContentType="application/vnd.openxmlformats-officedocument.drawingml.chart+xml"/>
  <Override PartName="/ppt/drawings/drawing7.xml" ContentType="application/vnd.openxmlformats-officedocument.drawingml.chartshapes+xml"/>
  <Override PartName="/ppt/notesSlides/notesSlide8.xml" ContentType="application/vnd.openxmlformats-officedocument.presentationml.notesSlide+xml"/>
  <Override PartName="/ppt/charts/chart8.xml" ContentType="application/vnd.openxmlformats-officedocument.drawingml.chart+xml"/>
  <Override PartName="/ppt/drawings/drawing8.xml" ContentType="application/vnd.openxmlformats-officedocument.drawingml.chartshapes+xml"/>
  <Override PartName="/ppt/notesSlides/notesSlide9.xml" ContentType="application/vnd.openxmlformats-officedocument.presentationml.notesSlide+xml"/>
  <Override PartName="/ppt/charts/chart9.xml" ContentType="application/vnd.openxmlformats-officedocument.drawingml.chart+xml"/>
  <Override PartName="/ppt/drawings/drawing9.xml" ContentType="application/vnd.openxmlformats-officedocument.drawingml.chartshapes+xml"/>
  <Override PartName="/ppt/notesSlides/notesSlide10.xml" ContentType="application/vnd.openxmlformats-officedocument.presentationml.notesSlide+xml"/>
  <Override PartName="/ppt/charts/chart10.xml" ContentType="application/vnd.openxmlformats-officedocument.drawingml.chart+xml"/>
  <Override PartName="/ppt/drawings/drawing10.xml" ContentType="application/vnd.openxmlformats-officedocument.drawingml.chartshapes+xml"/>
  <Override PartName="/ppt/notesSlides/notesSlide11.xml" ContentType="application/vnd.openxmlformats-officedocument.presentationml.notesSlide+xml"/>
  <Override PartName="/ppt/charts/chart11.xml" ContentType="application/vnd.openxmlformats-officedocument.drawingml.chart+xml"/>
  <Override PartName="/ppt/drawings/drawing11.xml" ContentType="application/vnd.openxmlformats-officedocument.drawingml.chartshapes+xml"/>
  <Override PartName="/ppt/notesSlides/notesSlide12.xml" ContentType="application/vnd.openxmlformats-officedocument.presentationml.notesSlide+xml"/>
  <Override PartName="/ppt/charts/chart12.xml" ContentType="application/vnd.openxmlformats-officedocument.drawingml.chart+xml"/>
  <Override PartName="/ppt/drawings/drawing12.xml" ContentType="application/vnd.openxmlformats-officedocument.drawingml.chartshapes+xml"/>
  <Override PartName="/ppt/notesSlides/notesSlide13.xml" ContentType="application/vnd.openxmlformats-officedocument.presentationml.notesSlide+xml"/>
  <Override PartName="/ppt/charts/chart13.xml" ContentType="application/vnd.openxmlformats-officedocument.drawingml.chart+xml"/>
  <Override PartName="/ppt/drawings/drawing13.xml" ContentType="application/vnd.openxmlformats-officedocument.drawingml.chartshapes+xml"/>
  <Override PartName="/ppt/notesSlides/notesSlide14.xml" ContentType="application/vnd.openxmlformats-officedocument.presentationml.notesSlide+xml"/>
  <Override PartName="/ppt/charts/chart14.xml" ContentType="application/vnd.openxmlformats-officedocument.drawingml.chart+xml"/>
  <Override PartName="/ppt/drawings/drawing14.xml" ContentType="application/vnd.openxmlformats-officedocument.drawingml.chartshapes+xml"/>
  <Override PartName="/ppt/notesSlides/notesSlide15.xml" ContentType="application/vnd.openxmlformats-officedocument.presentationml.notesSlide+xml"/>
  <Override PartName="/ppt/charts/chart15.xml" ContentType="application/vnd.openxmlformats-officedocument.drawingml.chart+xml"/>
  <Override PartName="/ppt/drawings/drawing15.xml" ContentType="application/vnd.openxmlformats-officedocument.drawingml.chartshapes+xml"/>
  <Override PartName="/ppt/notesSlides/notesSlide16.xml" ContentType="application/vnd.openxmlformats-officedocument.presentationml.notesSlide+xml"/>
  <Override PartName="/ppt/charts/chart16.xml" ContentType="application/vnd.openxmlformats-officedocument.drawingml.chart+xml"/>
  <Override PartName="/ppt/drawings/drawing16.xml" ContentType="application/vnd.openxmlformats-officedocument.drawingml.chartshapes+xml"/>
  <Override PartName="/ppt/notesSlides/notesSlide17.xml" ContentType="application/vnd.openxmlformats-officedocument.presentationml.notesSlide+xml"/>
  <Override PartName="/ppt/charts/chart17.xml" ContentType="application/vnd.openxmlformats-officedocument.drawingml.chart+xml"/>
  <Override PartName="/ppt/drawings/drawing17.xml" ContentType="application/vnd.openxmlformats-officedocument.drawingml.chartshapes+xml"/>
  <Override PartName="/ppt/notesSlides/notesSlide18.xml" ContentType="application/vnd.openxmlformats-officedocument.presentationml.notesSlide+xml"/>
  <Override PartName="/ppt/charts/chart18.xml" ContentType="application/vnd.openxmlformats-officedocument.drawingml.chart+xml"/>
  <Override PartName="/ppt/drawings/drawing18.xml" ContentType="application/vnd.openxmlformats-officedocument.drawingml.chartshapes+xml"/>
  <Override PartName="/ppt/notesSlides/notesSlide19.xml" ContentType="application/vnd.openxmlformats-officedocument.presentationml.notesSlide+xml"/>
  <Override PartName="/ppt/charts/chart19.xml" ContentType="application/vnd.openxmlformats-officedocument.drawingml.chart+xml"/>
  <Override PartName="/ppt/drawings/drawing19.xml" ContentType="application/vnd.openxmlformats-officedocument.drawingml.chartshapes+xml"/>
  <Override PartName="/ppt/notesSlides/notesSlide20.xml" ContentType="application/vnd.openxmlformats-officedocument.presentationml.notesSlide+xml"/>
  <Override PartName="/ppt/charts/chart20.xml" ContentType="application/vnd.openxmlformats-officedocument.drawingml.chart+xml"/>
  <Override PartName="/ppt/drawings/drawing20.xml" ContentType="application/vnd.openxmlformats-officedocument.drawingml.chartshapes+xml"/>
  <Override PartName="/ppt/notesSlides/notesSlide21.xml" ContentType="application/vnd.openxmlformats-officedocument.presentationml.notesSlide+xml"/>
  <Override PartName="/ppt/charts/chart21.xml" ContentType="application/vnd.openxmlformats-officedocument.drawingml.chart+xml"/>
  <Override PartName="/ppt/drawings/drawing21.xml" ContentType="application/vnd.openxmlformats-officedocument.drawingml.chartshapes+xml"/>
  <Override PartName="/ppt/notesSlides/notesSlide22.xml" ContentType="application/vnd.openxmlformats-officedocument.presentationml.notesSlide+xml"/>
  <Override PartName="/ppt/charts/chart22.xml" ContentType="application/vnd.openxmlformats-officedocument.drawingml.chart+xml"/>
  <Override PartName="/ppt/drawings/drawing22.xml" ContentType="application/vnd.openxmlformats-officedocument.drawingml.chartshapes+xml"/>
  <Override PartName="/ppt/notesSlides/notesSlide23.xml" ContentType="application/vnd.openxmlformats-officedocument.presentationml.notesSlide+xml"/>
  <Override PartName="/ppt/charts/chart23.xml" ContentType="application/vnd.openxmlformats-officedocument.drawingml.chart+xml"/>
  <Override PartName="/ppt/drawings/drawing23.xml" ContentType="application/vnd.openxmlformats-officedocument.drawingml.chartshapes+xml"/>
  <Override PartName="/ppt/notesSlides/notesSlide24.xml" ContentType="application/vnd.openxmlformats-officedocument.presentationml.notesSlide+xml"/>
  <Override PartName="/ppt/charts/chart24.xml" ContentType="application/vnd.openxmlformats-officedocument.drawingml.chart+xml"/>
  <Override PartName="/ppt/drawings/drawing24.xml" ContentType="application/vnd.openxmlformats-officedocument.drawingml.chartshapes+xml"/>
  <Override PartName="/ppt/notesSlides/notesSlide25.xml" ContentType="application/vnd.openxmlformats-officedocument.presentationml.notesSlide+xml"/>
  <Override PartName="/ppt/charts/chart25.xml" ContentType="application/vnd.openxmlformats-officedocument.drawingml.chart+xml"/>
  <Override PartName="/ppt/drawings/drawing25.xml" ContentType="application/vnd.openxmlformats-officedocument.drawingml.chartshapes+xml"/>
  <Override PartName="/ppt/notesSlides/notesSlide26.xml" ContentType="application/vnd.openxmlformats-officedocument.presentationml.notesSlide+xml"/>
  <Override PartName="/ppt/charts/chart26.xml" ContentType="application/vnd.openxmlformats-officedocument.drawingml.chart+xml"/>
  <Override PartName="/ppt/drawings/drawing26.xml" ContentType="application/vnd.openxmlformats-officedocument.drawingml.chartshapes+xml"/>
  <Override PartName="/ppt/notesSlides/notesSlide27.xml" ContentType="application/vnd.openxmlformats-officedocument.presentationml.notesSlide+xml"/>
  <Override PartName="/ppt/charts/chart27.xml" ContentType="application/vnd.openxmlformats-officedocument.drawingml.chart+xml"/>
  <Override PartName="/ppt/drawings/drawing27.xml" ContentType="application/vnd.openxmlformats-officedocument.drawingml.chartshapes+xml"/>
  <Override PartName="/ppt/notesSlides/notesSlide28.xml" ContentType="application/vnd.openxmlformats-officedocument.presentationml.notesSlide+xml"/>
  <Override PartName="/ppt/charts/chart28.xml" ContentType="application/vnd.openxmlformats-officedocument.drawingml.chart+xml"/>
  <Override PartName="/ppt/drawings/drawing28.xml" ContentType="application/vnd.openxmlformats-officedocument.drawingml.chartshapes+xml"/>
  <Override PartName="/ppt/notesSlides/notesSlide29.xml" ContentType="application/vnd.openxmlformats-officedocument.presentationml.notesSlide+xml"/>
  <Override PartName="/ppt/charts/chart29.xml" ContentType="application/vnd.openxmlformats-officedocument.drawingml.chart+xml"/>
  <Override PartName="/ppt/drawings/drawing29.xml" ContentType="application/vnd.openxmlformats-officedocument.drawingml.chartshapes+xml"/>
  <Override PartName="/ppt/notesSlides/notesSlide30.xml" ContentType="application/vnd.openxmlformats-officedocument.presentationml.notesSlide+xml"/>
  <Override PartName="/ppt/charts/chart30.xml" ContentType="application/vnd.openxmlformats-officedocument.drawingml.chart+xml"/>
  <Override PartName="/ppt/drawings/drawing30.xml" ContentType="application/vnd.openxmlformats-officedocument.drawingml.chartshapes+xml"/>
  <Override PartName="/ppt/notesSlides/notesSlide31.xml" ContentType="application/vnd.openxmlformats-officedocument.presentationml.notesSlide+xml"/>
  <Override PartName="/ppt/charts/chart31.xml" ContentType="application/vnd.openxmlformats-officedocument.drawingml.chart+xml"/>
  <Override PartName="/ppt/drawings/drawing31.xml" ContentType="application/vnd.openxmlformats-officedocument.drawingml.chartshapes+xml"/>
  <Override PartName="/ppt/notesSlides/notesSlide32.xml" ContentType="application/vnd.openxmlformats-officedocument.presentationml.notesSlide+xml"/>
  <Override PartName="/ppt/charts/chart32.xml" ContentType="application/vnd.openxmlformats-officedocument.drawingml.chart+xml"/>
  <Override PartName="/ppt/drawings/drawing32.xml" ContentType="application/vnd.openxmlformats-officedocument.drawingml.chartshapes+xml"/>
  <Override PartName="/ppt/notesSlides/notesSlide33.xml" ContentType="application/vnd.openxmlformats-officedocument.presentationml.notesSlide+xml"/>
  <Override PartName="/ppt/charts/chart33.xml" ContentType="application/vnd.openxmlformats-officedocument.drawingml.chart+xml"/>
  <Override PartName="/ppt/drawings/drawing33.xml" ContentType="application/vnd.openxmlformats-officedocument.drawingml.chartshapes+xml"/>
  <Override PartName="/ppt/notesSlides/notesSlide34.xml" ContentType="application/vnd.openxmlformats-officedocument.presentationml.notesSlide+xml"/>
  <Override PartName="/ppt/charts/chart34.xml" ContentType="application/vnd.openxmlformats-officedocument.drawingml.chart+xml"/>
  <Override PartName="/ppt/drawings/drawing34.xml" ContentType="application/vnd.openxmlformats-officedocument.drawingml.chartshapes+xml"/>
  <Override PartName="/ppt/notesSlides/notesSlide35.xml" ContentType="application/vnd.openxmlformats-officedocument.presentationml.notesSlide+xml"/>
  <Override PartName="/ppt/charts/chart35.xml" ContentType="application/vnd.openxmlformats-officedocument.drawingml.chart+xml"/>
  <Override PartName="/ppt/drawings/drawing35.xml" ContentType="application/vnd.openxmlformats-officedocument.drawingml.chartshapes+xml"/>
  <Override PartName="/ppt/notesSlides/notesSlide36.xml" ContentType="application/vnd.openxmlformats-officedocument.presentationml.notesSlide+xml"/>
  <Override PartName="/ppt/charts/chart36.xml" ContentType="application/vnd.openxmlformats-officedocument.drawingml.chart+xml"/>
  <Override PartName="/ppt/drawings/drawing36.xml" ContentType="application/vnd.openxmlformats-officedocument.drawingml.chartshapes+xml"/>
  <Override PartName="/ppt/notesSlides/notesSlide37.xml" ContentType="application/vnd.openxmlformats-officedocument.presentationml.notesSlide+xml"/>
  <Override PartName="/ppt/charts/chart37.xml" ContentType="application/vnd.openxmlformats-officedocument.drawingml.chart+xml"/>
  <Override PartName="/ppt/notesSlides/notesSlide38.xml" ContentType="application/vnd.openxmlformats-officedocument.presentationml.notesSlide+xml"/>
  <Override PartName="/ppt/charts/chart38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colors1.xml" ContentType="application/vnd.ms-office.chartcolorstyle+xml"/>
  <Override PartName="/ppt/charts/style1.xml" ContentType="application/vnd.ms-office.chart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5" r:id="rId1"/>
  </p:sldMasterIdLst>
  <p:notesMasterIdLst>
    <p:notesMasterId r:id="rId40"/>
  </p:notesMasterIdLst>
  <p:handoutMasterIdLst>
    <p:handoutMasterId r:id="rId41"/>
  </p:handoutMasterIdLst>
  <p:sldIdLst>
    <p:sldId id="269" r:id="rId2"/>
    <p:sldId id="270" r:id="rId3"/>
    <p:sldId id="292" r:id="rId4"/>
    <p:sldId id="268" r:id="rId5"/>
    <p:sldId id="296" r:id="rId6"/>
    <p:sldId id="293" r:id="rId7"/>
    <p:sldId id="294" r:id="rId8"/>
    <p:sldId id="295" r:id="rId9"/>
    <p:sldId id="271" r:id="rId10"/>
    <p:sldId id="272" r:id="rId11"/>
    <p:sldId id="273" r:id="rId12"/>
    <p:sldId id="274" r:id="rId13"/>
    <p:sldId id="275" r:id="rId14"/>
    <p:sldId id="276" r:id="rId15"/>
    <p:sldId id="297" r:id="rId16"/>
    <p:sldId id="298" r:id="rId17"/>
    <p:sldId id="299" r:id="rId18"/>
    <p:sldId id="300" r:id="rId19"/>
    <p:sldId id="301" r:id="rId20"/>
    <p:sldId id="302" r:id="rId21"/>
    <p:sldId id="281" r:id="rId22"/>
    <p:sldId id="282" r:id="rId23"/>
    <p:sldId id="277" r:id="rId24"/>
    <p:sldId id="278" r:id="rId25"/>
    <p:sldId id="279" r:id="rId26"/>
    <p:sldId id="283" r:id="rId27"/>
    <p:sldId id="280" r:id="rId28"/>
    <p:sldId id="303" r:id="rId29"/>
    <p:sldId id="304" r:id="rId30"/>
    <p:sldId id="305" r:id="rId31"/>
    <p:sldId id="306" r:id="rId32"/>
    <p:sldId id="284" r:id="rId33"/>
    <p:sldId id="285" r:id="rId34"/>
    <p:sldId id="286" r:id="rId35"/>
    <p:sldId id="287" r:id="rId36"/>
    <p:sldId id="288" r:id="rId37"/>
    <p:sldId id="289" r:id="rId38"/>
    <p:sldId id="307" r:id="rId39"/>
  </p:sldIdLst>
  <p:sldSz cx="9720263" cy="6858000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DAFAF839-1D74-45E8-AE81-0601E28EB65B}">
          <p14:sldIdLst>
            <p14:sldId id="269"/>
            <p14:sldId id="270"/>
            <p14:sldId id="292"/>
            <p14:sldId id="268"/>
            <p14:sldId id="296"/>
            <p14:sldId id="293"/>
            <p14:sldId id="294"/>
            <p14:sldId id="295"/>
            <p14:sldId id="271"/>
            <p14:sldId id="272"/>
            <p14:sldId id="273"/>
            <p14:sldId id="274"/>
            <p14:sldId id="275"/>
            <p14:sldId id="276"/>
            <p14:sldId id="297"/>
            <p14:sldId id="298"/>
            <p14:sldId id="299"/>
            <p14:sldId id="300"/>
            <p14:sldId id="301"/>
            <p14:sldId id="302"/>
            <p14:sldId id="281"/>
            <p14:sldId id="282"/>
            <p14:sldId id="277"/>
            <p14:sldId id="278"/>
            <p14:sldId id="279"/>
            <p14:sldId id="283"/>
            <p14:sldId id="280"/>
            <p14:sldId id="303"/>
            <p14:sldId id="304"/>
            <p14:sldId id="305"/>
            <p14:sldId id="306"/>
            <p14:sldId id="284"/>
            <p14:sldId id="285"/>
            <p14:sldId id="286"/>
            <p14:sldId id="287"/>
            <p14:sldId id="288"/>
            <p14:sldId id="289"/>
            <p14:sldId id="307"/>
          </p14:sldIdLst>
        </p14:section>
      </p14:sectionLst>
    </p:ex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06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EC8F12"/>
    <a:srgbClr val="669900"/>
    <a:srgbClr val="FF0000"/>
    <a:srgbClr val="003300"/>
    <a:srgbClr val="FF99FF"/>
    <a:srgbClr val="FF33CC"/>
    <a:srgbClr val="954ECA"/>
    <a:srgbClr val="FF3300"/>
    <a:srgbClr val="C4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74C1A8A3-306A-4EB7-A6B1-4F7E0EB9C5D6}" styleName="Средний стиль 3 — акцент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69CF1AB2-1976-4502-BF36-3FF5EA218861}" styleName="Средний стиль 4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1E171933-4619-4E11-9A3F-F7608DF75F80}" styleName="Средний стиль 1 —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D27102A9-8310-4765-A935-A1911B00CA55}" styleName="Светлый стиль 1 — акцент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638B1855-1B75-4FBE-930C-398BA8C253C6}" styleName="Стиль из темы 2 - акцент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10A1B5D5-9B99-4C35-A422-299274C87663}" styleName="Средний стиль 1 —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46F890A9-2807-4EBB-B81D-B2AA78EC7F39}" styleName="Темный стиль 2 — акцент 5/акцент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706" autoAdjust="0"/>
    <p:restoredTop sz="94316" autoAdjust="0"/>
  </p:normalViewPr>
  <p:slideViewPr>
    <p:cSldViewPr snapToGrid="0">
      <p:cViewPr>
        <p:scale>
          <a:sx n="70" d="100"/>
          <a:sy n="70" d="100"/>
        </p:scale>
        <p:origin x="-1296" y="-84"/>
      </p:cViewPr>
      <p:guideLst>
        <p:guide orient="horz" pos="2160"/>
        <p:guide pos="306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1.xlsx"/></Relationships>
</file>

<file path=ppt/charts/_rels/chart10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0.xml"/><Relationship Id="rId1" Type="http://schemas.openxmlformats.org/officeDocument/2006/relationships/package" Target="../embeddings/Microsoft_Excel_Worksheet10.xlsx"/></Relationships>
</file>

<file path=ppt/charts/_rels/chart1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1.xml"/><Relationship Id="rId1" Type="http://schemas.openxmlformats.org/officeDocument/2006/relationships/package" Target="../embeddings/Microsoft_Excel_Worksheet11.xlsx"/></Relationships>
</file>

<file path=ppt/charts/_rels/chart1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2.xml"/><Relationship Id="rId1" Type="http://schemas.openxmlformats.org/officeDocument/2006/relationships/package" Target="../embeddings/Microsoft_Excel_Worksheet12.xlsx"/></Relationships>
</file>

<file path=ppt/charts/_rels/chart1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3.xml"/><Relationship Id="rId1" Type="http://schemas.openxmlformats.org/officeDocument/2006/relationships/package" Target="../embeddings/Microsoft_Excel_Worksheet13.xlsx"/></Relationships>
</file>

<file path=ppt/charts/_rels/chart1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4.xml"/><Relationship Id="rId1" Type="http://schemas.openxmlformats.org/officeDocument/2006/relationships/package" Target="../embeddings/Microsoft_Excel_Worksheet14.xlsx"/></Relationships>
</file>

<file path=ppt/charts/_rels/chart1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5.xml"/><Relationship Id="rId1" Type="http://schemas.openxmlformats.org/officeDocument/2006/relationships/package" Target="../embeddings/Microsoft_Excel_Worksheet15.xlsx"/></Relationships>
</file>

<file path=ppt/charts/_rels/chart16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6.xml"/><Relationship Id="rId1" Type="http://schemas.openxmlformats.org/officeDocument/2006/relationships/package" Target="../embeddings/Microsoft_Excel_Worksheet16.xlsx"/></Relationships>
</file>

<file path=ppt/charts/_rels/chart17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7.xml"/><Relationship Id="rId1" Type="http://schemas.openxmlformats.org/officeDocument/2006/relationships/package" Target="../embeddings/Microsoft_Excel_Worksheet17.xlsx"/></Relationships>
</file>

<file path=ppt/charts/_rels/chart18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8.xml"/><Relationship Id="rId1" Type="http://schemas.openxmlformats.org/officeDocument/2006/relationships/package" Target="../embeddings/Microsoft_Excel_Worksheet18.xlsx"/></Relationships>
</file>

<file path=ppt/charts/_rels/chart19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9.xml"/><Relationship Id="rId1" Type="http://schemas.openxmlformats.org/officeDocument/2006/relationships/package" Target="../embeddings/Microsoft_Excel_Worksheet19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Microsoft_Excel_Worksheet2.xlsx"/></Relationships>
</file>

<file path=ppt/charts/_rels/chart20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0.xml"/><Relationship Id="rId1" Type="http://schemas.openxmlformats.org/officeDocument/2006/relationships/package" Target="../embeddings/Microsoft_Excel_Worksheet20.xlsx"/></Relationships>
</file>

<file path=ppt/charts/_rels/chart2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1.xml"/><Relationship Id="rId1" Type="http://schemas.openxmlformats.org/officeDocument/2006/relationships/package" Target="../embeddings/Microsoft_Excel_Worksheet21.xlsx"/></Relationships>
</file>

<file path=ppt/charts/_rels/chart2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2.xml"/><Relationship Id="rId1" Type="http://schemas.openxmlformats.org/officeDocument/2006/relationships/package" Target="../embeddings/Microsoft_Excel_Worksheet22.xlsx"/></Relationships>
</file>

<file path=ppt/charts/_rels/chart2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3.xml"/><Relationship Id="rId1" Type="http://schemas.openxmlformats.org/officeDocument/2006/relationships/package" Target="../embeddings/Microsoft_Excel_Worksheet23.xlsx"/></Relationships>
</file>

<file path=ppt/charts/_rels/chart2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4.xml"/><Relationship Id="rId1" Type="http://schemas.openxmlformats.org/officeDocument/2006/relationships/package" Target="../embeddings/Microsoft_Excel_Worksheet24.xlsx"/></Relationships>
</file>

<file path=ppt/charts/_rels/chart2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5.xml"/><Relationship Id="rId1" Type="http://schemas.openxmlformats.org/officeDocument/2006/relationships/package" Target="../embeddings/Microsoft_Excel_Worksheet25.xlsx"/></Relationships>
</file>

<file path=ppt/charts/_rels/chart26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6.xml"/><Relationship Id="rId1" Type="http://schemas.openxmlformats.org/officeDocument/2006/relationships/package" Target="../embeddings/Microsoft_Excel_Worksheet26.xlsx"/></Relationships>
</file>

<file path=ppt/charts/_rels/chart27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7.xml"/><Relationship Id="rId1" Type="http://schemas.openxmlformats.org/officeDocument/2006/relationships/package" Target="../embeddings/Microsoft_Excel_Worksheet27.xlsx"/></Relationships>
</file>

<file path=ppt/charts/_rels/chart28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8.xml"/><Relationship Id="rId1" Type="http://schemas.openxmlformats.org/officeDocument/2006/relationships/package" Target="../embeddings/Microsoft_Excel_Worksheet28.xlsx"/></Relationships>
</file>

<file path=ppt/charts/_rels/chart29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9.xml"/><Relationship Id="rId1" Type="http://schemas.openxmlformats.org/officeDocument/2006/relationships/package" Target="../embeddings/Microsoft_Excel_Worksheet29.xlsx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package" Target="../embeddings/Microsoft_Excel_Worksheet3.xlsx"/></Relationships>
</file>

<file path=ppt/charts/_rels/chart30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0.xml"/><Relationship Id="rId1" Type="http://schemas.openxmlformats.org/officeDocument/2006/relationships/package" Target="../embeddings/Microsoft_Excel_Worksheet30.xlsx"/></Relationships>
</file>

<file path=ppt/charts/_rels/chart3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1.xml"/><Relationship Id="rId1" Type="http://schemas.openxmlformats.org/officeDocument/2006/relationships/package" Target="../embeddings/Microsoft_Excel_Worksheet31.xlsx"/></Relationships>
</file>

<file path=ppt/charts/_rels/chart3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2.xml"/><Relationship Id="rId1" Type="http://schemas.openxmlformats.org/officeDocument/2006/relationships/package" Target="../embeddings/Microsoft_Excel_Worksheet32.xlsx"/></Relationships>
</file>

<file path=ppt/charts/_rels/chart3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3.xml"/><Relationship Id="rId1" Type="http://schemas.openxmlformats.org/officeDocument/2006/relationships/package" Target="../embeddings/Microsoft_Excel_Worksheet33.xlsx"/></Relationships>
</file>

<file path=ppt/charts/_rels/chart3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4.xml"/><Relationship Id="rId1" Type="http://schemas.openxmlformats.org/officeDocument/2006/relationships/package" Target="../embeddings/Microsoft_Excel_Worksheet34.xlsx"/></Relationships>
</file>

<file path=ppt/charts/_rels/chart3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5.xml"/><Relationship Id="rId1" Type="http://schemas.openxmlformats.org/officeDocument/2006/relationships/package" Target="../embeddings/Microsoft_Excel_Worksheet35.xlsx"/></Relationships>
</file>

<file path=ppt/charts/_rels/chart36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6.xml"/><Relationship Id="rId1" Type="http://schemas.openxmlformats.org/officeDocument/2006/relationships/package" Target="../embeddings/Microsoft_Excel_Worksheet36.xlsx"/></Relationships>
</file>

<file path=ppt/charts/_rels/chart3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7.xlsx"/></Relationships>
</file>

<file path=ppt/charts/_rels/chart3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8.xlsx"/></Relationships>
</file>

<file path=ppt/charts/_rels/chart4.xml.rels><?xml version="1.0" encoding="UTF-8" standalone="yes"?>
<Relationships xmlns="http://schemas.openxmlformats.org/package/2006/relationships"><Relationship Id="rId3" Type="http://schemas.microsoft.com/office/2011/relationships/chartColorStyle" Target="colors1.xml"/><Relationship Id="rId2" Type="http://schemas.openxmlformats.org/officeDocument/2006/relationships/chartUserShapes" Target="../drawings/drawing4.xml"/><Relationship Id="rId1" Type="http://schemas.openxmlformats.org/officeDocument/2006/relationships/package" Target="../embeddings/Microsoft_Excel_Worksheet4.xlsx"/><Relationship Id="rId4" Type="http://schemas.microsoft.com/office/2011/relationships/chartStyle" Target="style1.xm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5.xml"/><Relationship Id="rId1" Type="http://schemas.openxmlformats.org/officeDocument/2006/relationships/package" Target="../embeddings/Microsoft_Excel_Worksheet5.xlsx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6.xml"/><Relationship Id="rId1" Type="http://schemas.openxmlformats.org/officeDocument/2006/relationships/package" Target="../embeddings/Microsoft_Excel_Worksheet6.xlsx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7.xml"/><Relationship Id="rId1" Type="http://schemas.openxmlformats.org/officeDocument/2006/relationships/package" Target="../embeddings/Microsoft_Excel_Worksheet7.xlsx"/></Relationships>
</file>

<file path=ppt/charts/_rels/chart8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8.xml"/><Relationship Id="rId1" Type="http://schemas.openxmlformats.org/officeDocument/2006/relationships/package" Target="../embeddings/Microsoft_Excel_Worksheet8.xlsx"/></Relationships>
</file>

<file path=ppt/charts/_rels/chart9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9.xml"/><Relationship Id="rId1" Type="http://schemas.openxmlformats.org/officeDocument/2006/relationships/package" Target="../embeddings/Microsoft_Excel_Worksheet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0"/>
      <c:rotY val="15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cene3d>
          <a:camera prst="orthographicFront"/>
          <a:lightRig rig="threePt" dir="t"/>
        </a:scene3d>
        <a:sp3d>
          <a:bevelT/>
        </a:sp3d>
      </c:spPr>
    </c:sideWall>
    <c:backWall>
      <c:thickness val="0"/>
      <c:spPr>
        <a:noFill/>
        <a:ln>
          <a:noFill/>
        </a:ln>
        <a:effectLst/>
        <a:scene3d>
          <a:camera prst="orthographicFront"/>
          <a:lightRig rig="threePt" dir="t"/>
        </a:scene3d>
        <a:sp3d>
          <a:bevelT/>
        </a:sp3d>
      </c:spPr>
    </c:backWall>
    <c:plotArea>
      <c:layout>
        <c:manualLayout>
          <c:layoutTarget val="inner"/>
          <c:xMode val="edge"/>
          <c:yMode val="edge"/>
          <c:x val="5.9683060450776988E-2"/>
          <c:y val="1.95767861314412E-2"/>
          <c:w val="0.6613808223907518"/>
          <c:h val="0.89523026533642791"/>
        </c:manualLayout>
      </c:layout>
      <c:bar3DChart>
        <c:barDir val="col"/>
        <c:grouping val="standard"/>
        <c:varyColors val="0"/>
        <c:dLbls>
          <c:showLegendKey val="0"/>
          <c:showVal val="1"/>
          <c:showCatName val="0"/>
          <c:showSerName val="0"/>
          <c:showPercent val="0"/>
          <c:showBubbleSize val="0"/>
        </c:dLbls>
        <c:gapWidth val="105"/>
        <c:gapDepth val="149"/>
        <c:shape val="box"/>
        <c:axId val="85400960"/>
        <c:axId val="85623168"/>
        <c:axId val="85402944"/>
      </c:bar3DChart>
      <c:catAx>
        <c:axId val="854009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85623168"/>
        <c:crosses val="autoZero"/>
        <c:auto val="1"/>
        <c:lblAlgn val="ctr"/>
        <c:lblOffset val="100"/>
        <c:noMultiLvlLbl val="0"/>
      </c:catAx>
      <c:valAx>
        <c:axId val="85623168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85400960"/>
        <c:crosses val="autoZero"/>
        <c:crossBetween val="between"/>
      </c:valAx>
      <c:serAx>
        <c:axId val="85402944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  <a:headEnd type="none" w="sm" len="sm"/>
            <a:tailEnd type="none" w="sm" len="sm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85623168"/>
        <c:crosses val="autoZero"/>
      </c:ser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 b="1">
          <a:solidFill>
            <a:schemeClr val="tx1"/>
          </a:solidFill>
        </a:defRPr>
      </a:pPr>
      <a:endParaRPr lang="ru-RU"/>
    </a:p>
  </c:txPr>
  <c:externalData r:id="rId1">
    <c:autoUpdate val="0"/>
  </c:externalData>
  <c:userShapes r:id="rId2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0"/>
      <c:rotY val="15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cene3d>
          <a:camera prst="orthographicFront"/>
          <a:lightRig rig="threePt" dir="t"/>
        </a:scene3d>
        <a:sp3d>
          <a:bevelT/>
        </a:sp3d>
      </c:spPr>
    </c:sideWall>
    <c:backWall>
      <c:thickness val="0"/>
      <c:spPr>
        <a:noFill/>
        <a:ln>
          <a:noFill/>
        </a:ln>
        <a:effectLst/>
        <a:scene3d>
          <a:camera prst="orthographicFront"/>
          <a:lightRig rig="threePt" dir="t"/>
        </a:scene3d>
        <a:sp3d>
          <a:bevelT/>
        </a:sp3d>
      </c:spPr>
    </c:backWall>
    <c:plotArea>
      <c:layout>
        <c:manualLayout>
          <c:layoutTarget val="inner"/>
          <c:xMode val="edge"/>
          <c:yMode val="edge"/>
          <c:x val="5.9683060450776988E-2"/>
          <c:y val="1.95767861314412E-2"/>
          <c:w val="0.6613808223907518"/>
          <c:h val="0.89523026533642791"/>
        </c:manualLayout>
      </c:layout>
      <c:bar3DChart>
        <c:barDir val="col"/>
        <c:grouping val="standard"/>
        <c:varyColors val="0"/>
        <c:dLbls>
          <c:showLegendKey val="0"/>
          <c:showVal val="1"/>
          <c:showCatName val="0"/>
          <c:showSerName val="0"/>
          <c:showPercent val="0"/>
          <c:showBubbleSize val="0"/>
        </c:dLbls>
        <c:gapWidth val="105"/>
        <c:gapDepth val="149"/>
        <c:shape val="box"/>
        <c:axId val="130952576"/>
        <c:axId val="130954368"/>
        <c:axId val="130884928"/>
      </c:bar3DChart>
      <c:catAx>
        <c:axId val="1309525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30954368"/>
        <c:crosses val="autoZero"/>
        <c:auto val="1"/>
        <c:lblAlgn val="ctr"/>
        <c:lblOffset val="100"/>
        <c:noMultiLvlLbl val="0"/>
      </c:catAx>
      <c:valAx>
        <c:axId val="130954368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130952576"/>
        <c:crosses val="autoZero"/>
        <c:crossBetween val="between"/>
      </c:valAx>
      <c:serAx>
        <c:axId val="130884928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  <a:headEnd type="none" w="sm" len="sm"/>
            <a:tailEnd type="none" w="sm" len="sm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30954368"/>
        <c:crosses val="autoZero"/>
      </c:ser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 b="1">
          <a:solidFill>
            <a:schemeClr val="tx1"/>
          </a:solidFill>
        </a:defRPr>
      </a:pPr>
      <a:endParaRPr lang="ru-RU"/>
    </a:p>
  </c:txPr>
  <c:externalData r:id="rId1">
    <c:autoUpdate val="0"/>
  </c:externalData>
  <c:userShapes r:id="rId2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0"/>
      <c:rotY val="15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cene3d>
          <a:camera prst="orthographicFront"/>
          <a:lightRig rig="threePt" dir="t"/>
        </a:scene3d>
        <a:sp3d>
          <a:bevelT/>
        </a:sp3d>
      </c:spPr>
    </c:sideWall>
    <c:backWall>
      <c:thickness val="0"/>
      <c:spPr>
        <a:noFill/>
        <a:ln>
          <a:noFill/>
        </a:ln>
        <a:effectLst/>
        <a:scene3d>
          <a:camera prst="orthographicFront"/>
          <a:lightRig rig="threePt" dir="t"/>
        </a:scene3d>
        <a:sp3d>
          <a:bevelT/>
        </a:sp3d>
      </c:spPr>
    </c:backWall>
    <c:plotArea>
      <c:layout>
        <c:manualLayout>
          <c:layoutTarget val="inner"/>
          <c:xMode val="edge"/>
          <c:yMode val="edge"/>
          <c:x val="5.9683060450776988E-2"/>
          <c:y val="1.95767861314412E-2"/>
          <c:w val="0.6613808223907518"/>
          <c:h val="0.89523026533642791"/>
        </c:manualLayout>
      </c:layout>
      <c:bar3DChart>
        <c:barDir val="col"/>
        <c:grouping val="standard"/>
        <c:varyColors val="0"/>
        <c:dLbls>
          <c:showLegendKey val="0"/>
          <c:showVal val="1"/>
          <c:showCatName val="0"/>
          <c:showSerName val="0"/>
          <c:showPercent val="0"/>
          <c:showBubbleSize val="0"/>
        </c:dLbls>
        <c:gapWidth val="105"/>
        <c:gapDepth val="149"/>
        <c:shape val="box"/>
        <c:axId val="131040000"/>
        <c:axId val="131041536"/>
        <c:axId val="131006464"/>
      </c:bar3DChart>
      <c:catAx>
        <c:axId val="1310400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31041536"/>
        <c:crosses val="autoZero"/>
        <c:auto val="1"/>
        <c:lblAlgn val="ctr"/>
        <c:lblOffset val="100"/>
        <c:noMultiLvlLbl val="0"/>
      </c:catAx>
      <c:valAx>
        <c:axId val="131041536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131040000"/>
        <c:crosses val="autoZero"/>
        <c:crossBetween val="between"/>
      </c:valAx>
      <c:serAx>
        <c:axId val="131006464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  <a:headEnd type="none" w="sm" len="sm"/>
            <a:tailEnd type="none" w="sm" len="sm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31041536"/>
        <c:crosses val="autoZero"/>
      </c:ser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 b="1">
          <a:solidFill>
            <a:schemeClr val="tx1"/>
          </a:solidFill>
        </a:defRPr>
      </a:pPr>
      <a:endParaRPr lang="ru-RU"/>
    </a:p>
  </c:txPr>
  <c:externalData r:id="rId1">
    <c:autoUpdate val="0"/>
  </c:externalData>
  <c:userShapes r:id="rId2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0"/>
      <c:rotY val="15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cene3d>
          <a:camera prst="orthographicFront"/>
          <a:lightRig rig="threePt" dir="t"/>
        </a:scene3d>
        <a:sp3d>
          <a:bevelT/>
        </a:sp3d>
      </c:spPr>
    </c:sideWall>
    <c:backWall>
      <c:thickness val="0"/>
      <c:spPr>
        <a:noFill/>
        <a:ln>
          <a:noFill/>
        </a:ln>
        <a:effectLst/>
        <a:scene3d>
          <a:camera prst="orthographicFront"/>
          <a:lightRig rig="threePt" dir="t"/>
        </a:scene3d>
        <a:sp3d>
          <a:bevelT/>
        </a:sp3d>
      </c:spPr>
    </c:backWall>
    <c:plotArea>
      <c:layout>
        <c:manualLayout>
          <c:layoutTarget val="inner"/>
          <c:xMode val="edge"/>
          <c:yMode val="edge"/>
          <c:x val="5.9683060450776988E-2"/>
          <c:y val="1.95767861314412E-2"/>
          <c:w val="0.6613808223907518"/>
          <c:h val="0.89523026533642791"/>
        </c:manualLayout>
      </c:layout>
      <c:bar3DChart>
        <c:barDir val="col"/>
        <c:grouping val="standard"/>
        <c:varyColors val="0"/>
        <c:dLbls>
          <c:showLegendKey val="0"/>
          <c:showVal val="1"/>
          <c:showCatName val="0"/>
          <c:showSerName val="0"/>
          <c:showPercent val="0"/>
          <c:showBubbleSize val="0"/>
        </c:dLbls>
        <c:gapWidth val="105"/>
        <c:gapDepth val="149"/>
        <c:shape val="box"/>
        <c:axId val="130627840"/>
        <c:axId val="130654208"/>
        <c:axId val="131008256"/>
      </c:bar3DChart>
      <c:catAx>
        <c:axId val="1306278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30654208"/>
        <c:crosses val="autoZero"/>
        <c:auto val="1"/>
        <c:lblAlgn val="ctr"/>
        <c:lblOffset val="100"/>
        <c:noMultiLvlLbl val="0"/>
      </c:catAx>
      <c:valAx>
        <c:axId val="130654208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130627840"/>
        <c:crosses val="autoZero"/>
        <c:crossBetween val="between"/>
      </c:valAx>
      <c:serAx>
        <c:axId val="131008256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  <a:headEnd type="none" w="sm" len="sm"/>
            <a:tailEnd type="none" w="sm" len="sm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30654208"/>
        <c:crosses val="autoZero"/>
      </c:ser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 b="1">
          <a:solidFill>
            <a:schemeClr val="tx1"/>
          </a:solidFill>
        </a:defRPr>
      </a:pPr>
      <a:endParaRPr lang="ru-RU"/>
    </a:p>
  </c:txPr>
  <c:externalData r:id="rId1">
    <c:autoUpdate val="0"/>
  </c:externalData>
  <c:userShapes r:id="rId2"/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0"/>
      <c:rotY val="15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cene3d>
          <a:camera prst="orthographicFront"/>
          <a:lightRig rig="threePt" dir="t"/>
        </a:scene3d>
        <a:sp3d>
          <a:bevelT/>
        </a:sp3d>
      </c:spPr>
    </c:sideWall>
    <c:backWall>
      <c:thickness val="0"/>
      <c:spPr>
        <a:noFill/>
        <a:ln>
          <a:noFill/>
        </a:ln>
        <a:effectLst/>
        <a:scene3d>
          <a:camera prst="orthographicFront"/>
          <a:lightRig rig="threePt" dir="t"/>
        </a:scene3d>
        <a:sp3d>
          <a:bevelT/>
        </a:sp3d>
      </c:spPr>
    </c:backWall>
    <c:plotArea>
      <c:layout>
        <c:manualLayout>
          <c:layoutTarget val="inner"/>
          <c:xMode val="edge"/>
          <c:yMode val="edge"/>
          <c:x val="5.9683060450776988E-2"/>
          <c:y val="1.95767861314412E-2"/>
          <c:w val="0.6613808223907518"/>
          <c:h val="0.89523026533642791"/>
        </c:manualLayout>
      </c:layout>
      <c:bar3DChart>
        <c:barDir val="col"/>
        <c:grouping val="standard"/>
        <c:varyColors val="0"/>
        <c:dLbls>
          <c:showLegendKey val="0"/>
          <c:showVal val="1"/>
          <c:showCatName val="0"/>
          <c:showSerName val="0"/>
          <c:showPercent val="0"/>
          <c:showBubbleSize val="0"/>
        </c:dLbls>
        <c:gapWidth val="105"/>
        <c:gapDepth val="149"/>
        <c:shape val="box"/>
        <c:axId val="130838528"/>
        <c:axId val="130840064"/>
        <c:axId val="130692416"/>
      </c:bar3DChart>
      <c:catAx>
        <c:axId val="1308385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30840064"/>
        <c:crosses val="autoZero"/>
        <c:auto val="1"/>
        <c:lblAlgn val="ctr"/>
        <c:lblOffset val="100"/>
        <c:noMultiLvlLbl val="0"/>
      </c:catAx>
      <c:valAx>
        <c:axId val="130840064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130838528"/>
        <c:crosses val="autoZero"/>
        <c:crossBetween val="between"/>
      </c:valAx>
      <c:serAx>
        <c:axId val="130692416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  <a:headEnd type="none" w="sm" len="sm"/>
            <a:tailEnd type="none" w="sm" len="sm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30840064"/>
        <c:crosses val="autoZero"/>
      </c:ser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 b="1">
          <a:solidFill>
            <a:schemeClr val="tx1"/>
          </a:solidFill>
        </a:defRPr>
      </a:pPr>
      <a:endParaRPr lang="ru-RU"/>
    </a:p>
  </c:txPr>
  <c:externalData r:id="rId1">
    <c:autoUpdate val="0"/>
  </c:externalData>
  <c:userShapes r:id="rId2"/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0"/>
      <c:rotY val="15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cene3d>
          <a:camera prst="orthographicFront"/>
          <a:lightRig rig="threePt" dir="t"/>
        </a:scene3d>
        <a:sp3d>
          <a:bevelT/>
        </a:sp3d>
      </c:spPr>
    </c:sideWall>
    <c:backWall>
      <c:thickness val="0"/>
      <c:spPr>
        <a:noFill/>
        <a:ln>
          <a:noFill/>
        </a:ln>
        <a:effectLst/>
        <a:scene3d>
          <a:camera prst="orthographicFront"/>
          <a:lightRig rig="threePt" dir="t"/>
        </a:scene3d>
        <a:sp3d>
          <a:bevelT/>
        </a:sp3d>
      </c:spPr>
    </c:backWall>
    <c:plotArea>
      <c:layout>
        <c:manualLayout>
          <c:layoutTarget val="inner"/>
          <c:xMode val="edge"/>
          <c:yMode val="edge"/>
          <c:x val="5.9683060450776988E-2"/>
          <c:y val="1.95767861314412E-2"/>
          <c:w val="0.6613808223907518"/>
          <c:h val="0.89523026533642791"/>
        </c:manualLayout>
      </c:layout>
      <c:bar3DChart>
        <c:barDir val="col"/>
        <c:grouping val="standard"/>
        <c:varyColors val="0"/>
        <c:dLbls>
          <c:showLegendKey val="0"/>
          <c:showVal val="1"/>
          <c:showCatName val="0"/>
          <c:showSerName val="0"/>
          <c:showPercent val="0"/>
          <c:showBubbleSize val="0"/>
        </c:dLbls>
        <c:gapWidth val="105"/>
        <c:gapDepth val="149"/>
        <c:shape val="box"/>
        <c:axId val="130779008"/>
        <c:axId val="130780544"/>
        <c:axId val="130744320"/>
      </c:bar3DChart>
      <c:catAx>
        <c:axId val="1307790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30780544"/>
        <c:crosses val="autoZero"/>
        <c:auto val="1"/>
        <c:lblAlgn val="ctr"/>
        <c:lblOffset val="100"/>
        <c:noMultiLvlLbl val="0"/>
      </c:catAx>
      <c:valAx>
        <c:axId val="130780544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130779008"/>
        <c:crosses val="autoZero"/>
        <c:crossBetween val="between"/>
      </c:valAx>
      <c:serAx>
        <c:axId val="130744320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  <a:headEnd type="none" w="sm" len="sm"/>
            <a:tailEnd type="none" w="sm" len="sm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30780544"/>
        <c:crosses val="autoZero"/>
      </c:ser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 b="1">
          <a:solidFill>
            <a:schemeClr val="tx1"/>
          </a:solidFill>
        </a:defRPr>
      </a:pPr>
      <a:endParaRPr lang="ru-RU"/>
    </a:p>
  </c:txPr>
  <c:externalData r:id="rId1">
    <c:autoUpdate val="0"/>
  </c:externalData>
  <c:userShapes r:id="rId2"/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0"/>
      <c:rotY val="15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cene3d>
          <a:camera prst="orthographicFront"/>
          <a:lightRig rig="threePt" dir="t"/>
        </a:scene3d>
        <a:sp3d>
          <a:bevelT/>
        </a:sp3d>
      </c:spPr>
    </c:sideWall>
    <c:backWall>
      <c:thickness val="0"/>
      <c:spPr>
        <a:noFill/>
        <a:ln>
          <a:noFill/>
        </a:ln>
        <a:effectLst/>
        <a:scene3d>
          <a:camera prst="orthographicFront"/>
          <a:lightRig rig="threePt" dir="t"/>
        </a:scene3d>
        <a:sp3d>
          <a:bevelT/>
        </a:sp3d>
      </c:spPr>
    </c:backWall>
    <c:plotArea>
      <c:layout>
        <c:manualLayout>
          <c:layoutTarget val="inner"/>
          <c:xMode val="edge"/>
          <c:yMode val="edge"/>
          <c:x val="5.9683060450776988E-2"/>
          <c:y val="1.95767861314412E-2"/>
          <c:w val="0.6613808223907518"/>
          <c:h val="0.89523026533642791"/>
        </c:manualLayout>
      </c:layout>
      <c:bar3DChart>
        <c:barDir val="col"/>
        <c:grouping val="standard"/>
        <c:varyColors val="0"/>
        <c:dLbls>
          <c:showLegendKey val="0"/>
          <c:showVal val="1"/>
          <c:showCatName val="0"/>
          <c:showSerName val="0"/>
          <c:showPercent val="0"/>
          <c:showBubbleSize val="0"/>
        </c:dLbls>
        <c:gapWidth val="105"/>
        <c:gapDepth val="149"/>
        <c:shape val="box"/>
        <c:axId val="131104128"/>
        <c:axId val="131118208"/>
        <c:axId val="130745664"/>
      </c:bar3DChart>
      <c:catAx>
        <c:axId val="1311041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31118208"/>
        <c:crosses val="autoZero"/>
        <c:auto val="1"/>
        <c:lblAlgn val="ctr"/>
        <c:lblOffset val="100"/>
        <c:noMultiLvlLbl val="0"/>
      </c:catAx>
      <c:valAx>
        <c:axId val="131118208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131104128"/>
        <c:crosses val="autoZero"/>
        <c:crossBetween val="between"/>
      </c:valAx>
      <c:serAx>
        <c:axId val="130745664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  <a:headEnd type="none" w="sm" len="sm"/>
            <a:tailEnd type="none" w="sm" len="sm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31118208"/>
        <c:crosses val="autoZero"/>
      </c:ser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 b="1">
          <a:solidFill>
            <a:schemeClr val="tx1"/>
          </a:solidFill>
        </a:defRPr>
      </a:pPr>
      <a:endParaRPr lang="ru-RU"/>
    </a:p>
  </c:txPr>
  <c:externalData r:id="rId1">
    <c:autoUpdate val="0"/>
  </c:externalData>
  <c:userShapes r:id="rId2"/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0"/>
      <c:rotY val="15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cene3d>
          <a:camera prst="orthographicFront"/>
          <a:lightRig rig="threePt" dir="t"/>
        </a:scene3d>
        <a:sp3d>
          <a:bevelT/>
        </a:sp3d>
      </c:spPr>
    </c:sideWall>
    <c:backWall>
      <c:thickness val="0"/>
      <c:spPr>
        <a:noFill/>
        <a:ln>
          <a:noFill/>
        </a:ln>
        <a:effectLst/>
        <a:scene3d>
          <a:camera prst="orthographicFront"/>
          <a:lightRig rig="threePt" dir="t"/>
        </a:scene3d>
        <a:sp3d>
          <a:bevelT/>
        </a:sp3d>
      </c:spPr>
    </c:backWall>
    <c:plotArea>
      <c:layout>
        <c:manualLayout>
          <c:layoutTarget val="inner"/>
          <c:xMode val="edge"/>
          <c:yMode val="edge"/>
          <c:x val="5.9683060450776988E-2"/>
          <c:y val="1.95767861314412E-2"/>
          <c:w val="0.6613808223907518"/>
          <c:h val="0.89523026533642791"/>
        </c:manualLayout>
      </c:layout>
      <c:bar3DChart>
        <c:barDir val="col"/>
        <c:grouping val="standard"/>
        <c:varyColors val="0"/>
        <c:dLbls>
          <c:showLegendKey val="0"/>
          <c:showVal val="1"/>
          <c:showCatName val="0"/>
          <c:showSerName val="0"/>
          <c:showPercent val="0"/>
          <c:showBubbleSize val="0"/>
        </c:dLbls>
        <c:gapWidth val="105"/>
        <c:gapDepth val="149"/>
        <c:shape val="box"/>
        <c:axId val="131306624"/>
        <c:axId val="131308160"/>
        <c:axId val="130747456"/>
      </c:bar3DChart>
      <c:catAx>
        <c:axId val="1313066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31308160"/>
        <c:crosses val="autoZero"/>
        <c:auto val="1"/>
        <c:lblAlgn val="ctr"/>
        <c:lblOffset val="100"/>
        <c:noMultiLvlLbl val="0"/>
      </c:catAx>
      <c:valAx>
        <c:axId val="131308160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131306624"/>
        <c:crosses val="autoZero"/>
        <c:crossBetween val="between"/>
      </c:valAx>
      <c:serAx>
        <c:axId val="130747456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  <a:headEnd type="none" w="sm" len="sm"/>
            <a:tailEnd type="none" w="sm" len="sm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31308160"/>
        <c:crosses val="autoZero"/>
      </c:ser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 b="1">
          <a:solidFill>
            <a:schemeClr val="tx1"/>
          </a:solidFill>
        </a:defRPr>
      </a:pPr>
      <a:endParaRPr lang="ru-RU"/>
    </a:p>
  </c:txPr>
  <c:externalData r:id="rId1">
    <c:autoUpdate val="0"/>
  </c:externalData>
  <c:userShapes r:id="rId2"/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0"/>
      <c:rotY val="15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cene3d>
          <a:camera prst="orthographicFront"/>
          <a:lightRig rig="threePt" dir="t"/>
        </a:scene3d>
        <a:sp3d>
          <a:bevelT/>
        </a:sp3d>
      </c:spPr>
    </c:sideWall>
    <c:backWall>
      <c:thickness val="0"/>
      <c:spPr>
        <a:noFill/>
        <a:ln>
          <a:noFill/>
        </a:ln>
        <a:effectLst/>
        <a:scene3d>
          <a:camera prst="orthographicFront"/>
          <a:lightRig rig="threePt" dir="t"/>
        </a:scene3d>
        <a:sp3d>
          <a:bevelT/>
        </a:sp3d>
      </c:spPr>
    </c:backWall>
    <c:plotArea>
      <c:layout>
        <c:manualLayout>
          <c:layoutTarget val="inner"/>
          <c:xMode val="edge"/>
          <c:yMode val="edge"/>
          <c:x val="5.9683060450776988E-2"/>
          <c:y val="1.95767861314412E-2"/>
          <c:w val="0.6613808223907518"/>
          <c:h val="0.89523026533642791"/>
        </c:manualLayout>
      </c:layout>
      <c:bar3DChart>
        <c:barDir val="col"/>
        <c:grouping val="standard"/>
        <c:varyColors val="0"/>
        <c:dLbls>
          <c:showLegendKey val="0"/>
          <c:showVal val="1"/>
          <c:showCatName val="0"/>
          <c:showSerName val="0"/>
          <c:showPercent val="0"/>
          <c:showBubbleSize val="0"/>
        </c:dLbls>
        <c:gapWidth val="105"/>
        <c:gapDepth val="149"/>
        <c:shape val="box"/>
        <c:axId val="131254912"/>
        <c:axId val="131256704"/>
        <c:axId val="131127936"/>
      </c:bar3DChart>
      <c:catAx>
        <c:axId val="1312549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31256704"/>
        <c:crosses val="autoZero"/>
        <c:auto val="1"/>
        <c:lblAlgn val="ctr"/>
        <c:lblOffset val="100"/>
        <c:noMultiLvlLbl val="0"/>
      </c:catAx>
      <c:valAx>
        <c:axId val="131256704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131254912"/>
        <c:crosses val="autoZero"/>
        <c:crossBetween val="between"/>
      </c:valAx>
      <c:serAx>
        <c:axId val="131127936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  <a:headEnd type="none" w="sm" len="sm"/>
            <a:tailEnd type="none" w="sm" len="sm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31256704"/>
        <c:crosses val="autoZero"/>
      </c:ser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 b="1">
          <a:solidFill>
            <a:schemeClr val="tx1"/>
          </a:solidFill>
        </a:defRPr>
      </a:pPr>
      <a:endParaRPr lang="ru-RU"/>
    </a:p>
  </c:txPr>
  <c:externalData r:id="rId1">
    <c:autoUpdate val="0"/>
  </c:externalData>
  <c:userShapes r:id="rId2"/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0"/>
      <c:rotY val="15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cene3d>
          <a:camera prst="orthographicFront"/>
          <a:lightRig rig="threePt" dir="t"/>
        </a:scene3d>
        <a:sp3d>
          <a:bevelT/>
        </a:sp3d>
      </c:spPr>
    </c:sideWall>
    <c:backWall>
      <c:thickness val="0"/>
      <c:spPr>
        <a:noFill/>
        <a:ln>
          <a:noFill/>
        </a:ln>
        <a:effectLst/>
        <a:scene3d>
          <a:camera prst="orthographicFront"/>
          <a:lightRig rig="threePt" dir="t"/>
        </a:scene3d>
        <a:sp3d>
          <a:bevelT/>
        </a:sp3d>
      </c:spPr>
    </c:backWall>
    <c:plotArea>
      <c:layout>
        <c:manualLayout>
          <c:layoutTarget val="inner"/>
          <c:xMode val="edge"/>
          <c:yMode val="edge"/>
          <c:x val="5.9683060450776988E-2"/>
          <c:y val="1.95767861314412E-2"/>
          <c:w val="0.6613808223907518"/>
          <c:h val="0.89523026533642791"/>
        </c:manualLayout>
      </c:layout>
      <c:bar3DChart>
        <c:barDir val="col"/>
        <c:grouping val="standard"/>
        <c:varyColors val="0"/>
        <c:dLbls>
          <c:showLegendKey val="0"/>
          <c:showVal val="1"/>
          <c:showCatName val="0"/>
          <c:showSerName val="0"/>
          <c:showPercent val="0"/>
          <c:showBubbleSize val="0"/>
        </c:dLbls>
        <c:gapWidth val="105"/>
        <c:gapDepth val="149"/>
        <c:shape val="box"/>
        <c:axId val="133337472"/>
        <c:axId val="133339008"/>
        <c:axId val="131215808"/>
      </c:bar3DChart>
      <c:catAx>
        <c:axId val="1333374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33339008"/>
        <c:crosses val="autoZero"/>
        <c:auto val="1"/>
        <c:lblAlgn val="ctr"/>
        <c:lblOffset val="100"/>
        <c:noMultiLvlLbl val="0"/>
      </c:catAx>
      <c:valAx>
        <c:axId val="133339008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133337472"/>
        <c:crosses val="autoZero"/>
        <c:crossBetween val="between"/>
      </c:valAx>
      <c:serAx>
        <c:axId val="131215808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  <a:headEnd type="none" w="sm" len="sm"/>
            <a:tailEnd type="none" w="sm" len="sm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33339008"/>
        <c:crosses val="autoZero"/>
      </c:ser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 b="1">
          <a:solidFill>
            <a:schemeClr val="tx1"/>
          </a:solidFill>
        </a:defRPr>
      </a:pPr>
      <a:endParaRPr lang="ru-RU"/>
    </a:p>
  </c:txPr>
  <c:externalData r:id="rId1">
    <c:autoUpdate val="0"/>
  </c:externalData>
  <c:userShapes r:id="rId2"/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0"/>
      <c:rotY val="15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cene3d>
          <a:camera prst="orthographicFront"/>
          <a:lightRig rig="threePt" dir="t"/>
        </a:scene3d>
        <a:sp3d>
          <a:bevelT/>
        </a:sp3d>
      </c:spPr>
    </c:sideWall>
    <c:backWall>
      <c:thickness val="0"/>
      <c:spPr>
        <a:noFill/>
        <a:ln>
          <a:noFill/>
        </a:ln>
        <a:effectLst/>
        <a:scene3d>
          <a:camera prst="orthographicFront"/>
          <a:lightRig rig="threePt" dir="t"/>
        </a:scene3d>
        <a:sp3d>
          <a:bevelT/>
        </a:sp3d>
      </c:spPr>
    </c:backWall>
    <c:plotArea>
      <c:layout>
        <c:manualLayout>
          <c:layoutTarget val="inner"/>
          <c:xMode val="edge"/>
          <c:yMode val="edge"/>
          <c:x val="5.9683060450776988E-2"/>
          <c:y val="1.95767861314412E-2"/>
          <c:w val="0.6613808223907518"/>
          <c:h val="0.89523026533642791"/>
        </c:manualLayout>
      </c:layout>
      <c:bar3DChart>
        <c:barDir val="col"/>
        <c:grouping val="standard"/>
        <c:varyColors val="0"/>
        <c:dLbls>
          <c:showLegendKey val="0"/>
          <c:showVal val="1"/>
          <c:showCatName val="0"/>
          <c:showSerName val="0"/>
          <c:showPercent val="0"/>
          <c:showBubbleSize val="0"/>
        </c:dLbls>
        <c:gapWidth val="105"/>
        <c:gapDepth val="149"/>
        <c:shape val="box"/>
        <c:axId val="132991232"/>
        <c:axId val="133009408"/>
        <c:axId val="131217600"/>
      </c:bar3DChart>
      <c:catAx>
        <c:axId val="1329912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33009408"/>
        <c:crosses val="autoZero"/>
        <c:auto val="1"/>
        <c:lblAlgn val="ctr"/>
        <c:lblOffset val="100"/>
        <c:noMultiLvlLbl val="0"/>
      </c:catAx>
      <c:valAx>
        <c:axId val="133009408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132991232"/>
        <c:crosses val="autoZero"/>
        <c:crossBetween val="between"/>
      </c:valAx>
      <c:serAx>
        <c:axId val="131217600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  <a:headEnd type="none" w="sm" len="sm"/>
            <a:tailEnd type="none" w="sm" len="sm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33009408"/>
        <c:crosses val="autoZero"/>
      </c:ser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 b="1">
          <a:solidFill>
            <a:schemeClr val="tx1"/>
          </a:solidFill>
        </a:defRPr>
      </a:pPr>
      <a:endParaRPr lang="ru-RU"/>
    </a:p>
  </c:txPr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0"/>
      <c:rotY val="15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cene3d>
          <a:camera prst="orthographicFront"/>
          <a:lightRig rig="threePt" dir="t"/>
        </a:scene3d>
        <a:sp3d>
          <a:bevelT/>
        </a:sp3d>
      </c:spPr>
    </c:sideWall>
    <c:backWall>
      <c:thickness val="0"/>
      <c:spPr>
        <a:noFill/>
        <a:ln>
          <a:noFill/>
        </a:ln>
        <a:effectLst/>
        <a:scene3d>
          <a:camera prst="orthographicFront"/>
          <a:lightRig rig="threePt" dir="t"/>
        </a:scene3d>
        <a:sp3d>
          <a:bevelT/>
        </a:sp3d>
      </c:spPr>
    </c:backWall>
    <c:plotArea>
      <c:layout>
        <c:manualLayout>
          <c:layoutTarget val="inner"/>
          <c:xMode val="edge"/>
          <c:yMode val="edge"/>
          <c:x val="5.9683060450776988E-2"/>
          <c:y val="1.95767861314412E-2"/>
          <c:w val="0.6613808223907518"/>
          <c:h val="0.89523026533642791"/>
        </c:manualLayout>
      </c:layout>
      <c:bar3DChart>
        <c:barDir val="col"/>
        <c:grouping val="standard"/>
        <c:varyColors val="0"/>
        <c:dLbls>
          <c:showLegendKey val="0"/>
          <c:showVal val="1"/>
          <c:showCatName val="0"/>
          <c:showSerName val="0"/>
          <c:showPercent val="0"/>
          <c:showBubbleSize val="0"/>
        </c:dLbls>
        <c:gapWidth val="105"/>
        <c:gapDepth val="149"/>
        <c:shape val="box"/>
        <c:axId val="127997056"/>
        <c:axId val="127998592"/>
        <c:axId val="81905856"/>
      </c:bar3DChart>
      <c:catAx>
        <c:axId val="1279970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27998592"/>
        <c:crosses val="autoZero"/>
        <c:auto val="1"/>
        <c:lblAlgn val="ctr"/>
        <c:lblOffset val="100"/>
        <c:noMultiLvlLbl val="0"/>
      </c:catAx>
      <c:valAx>
        <c:axId val="127998592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127997056"/>
        <c:crosses val="autoZero"/>
        <c:crossBetween val="between"/>
      </c:valAx>
      <c:serAx>
        <c:axId val="81905856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  <a:headEnd type="none" w="sm" len="sm"/>
            <a:tailEnd type="none" w="sm" len="sm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27998592"/>
        <c:crosses val="autoZero"/>
      </c:ser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 b="1">
          <a:solidFill>
            <a:schemeClr val="tx1"/>
          </a:solidFill>
        </a:defRPr>
      </a:pPr>
      <a:endParaRPr lang="ru-RU"/>
    </a:p>
  </c:txPr>
  <c:externalData r:id="rId1">
    <c:autoUpdate val="0"/>
  </c:externalData>
  <c:userShapes r:id="rId2"/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0"/>
      <c:rotY val="15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cene3d>
          <a:camera prst="orthographicFront"/>
          <a:lightRig rig="threePt" dir="t"/>
        </a:scene3d>
        <a:sp3d>
          <a:bevelT/>
        </a:sp3d>
      </c:spPr>
    </c:sideWall>
    <c:backWall>
      <c:thickness val="0"/>
      <c:spPr>
        <a:noFill/>
        <a:ln>
          <a:noFill/>
        </a:ln>
        <a:effectLst/>
        <a:scene3d>
          <a:camera prst="orthographicFront"/>
          <a:lightRig rig="threePt" dir="t"/>
        </a:scene3d>
        <a:sp3d>
          <a:bevelT/>
        </a:sp3d>
      </c:spPr>
    </c:backWall>
    <c:plotArea>
      <c:layout>
        <c:manualLayout>
          <c:layoutTarget val="inner"/>
          <c:xMode val="edge"/>
          <c:yMode val="edge"/>
          <c:x val="5.9683060450776988E-2"/>
          <c:y val="1.95767861314412E-2"/>
          <c:w val="0.6613808223907518"/>
          <c:h val="0.89523026533642791"/>
        </c:manualLayout>
      </c:layout>
      <c:bar3DChart>
        <c:barDir val="col"/>
        <c:grouping val="standard"/>
        <c:varyColors val="0"/>
        <c:dLbls>
          <c:showLegendKey val="0"/>
          <c:showVal val="1"/>
          <c:showCatName val="0"/>
          <c:showSerName val="0"/>
          <c:showPercent val="0"/>
          <c:showBubbleSize val="0"/>
        </c:dLbls>
        <c:gapWidth val="105"/>
        <c:gapDepth val="149"/>
        <c:shape val="box"/>
        <c:axId val="135082368"/>
        <c:axId val="135083904"/>
        <c:axId val="135090176"/>
      </c:bar3DChart>
      <c:catAx>
        <c:axId val="1350823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35083904"/>
        <c:crosses val="autoZero"/>
        <c:auto val="1"/>
        <c:lblAlgn val="ctr"/>
        <c:lblOffset val="100"/>
        <c:noMultiLvlLbl val="0"/>
      </c:catAx>
      <c:valAx>
        <c:axId val="135083904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135082368"/>
        <c:crosses val="autoZero"/>
        <c:crossBetween val="between"/>
      </c:valAx>
      <c:serAx>
        <c:axId val="135090176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  <a:headEnd type="none" w="sm" len="sm"/>
            <a:tailEnd type="none" w="sm" len="sm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35083904"/>
        <c:crosses val="autoZero"/>
      </c:ser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 b="1">
          <a:solidFill>
            <a:schemeClr val="tx1"/>
          </a:solidFill>
        </a:defRPr>
      </a:pPr>
      <a:endParaRPr lang="ru-RU"/>
    </a:p>
  </c:txPr>
  <c:externalData r:id="rId1">
    <c:autoUpdate val="0"/>
  </c:externalData>
  <c:userShapes r:id="rId2"/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0"/>
      <c:rotY val="15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cene3d>
          <a:camera prst="orthographicFront"/>
          <a:lightRig rig="threePt" dir="t"/>
        </a:scene3d>
        <a:sp3d>
          <a:bevelT/>
        </a:sp3d>
      </c:spPr>
    </c:sideWall>
    <c:backWall>
      <c:thickness val="0"/>
      <c:spPr>
        <a:noFill/>
        <a:ln>
          <a:noFill/>
        </a:ln>
        <a:effectLst/>
        <a:scene3d>
          <a:camera prst="orthographicFront"/>
          <a:lightRig rig="threePt" dir="t"/>
        </a:scene3d>
        <a:sp3d>
          <a:bevelT/>
        </a:sp3d>
      </c:spPr>
    </c:backWall>
    <c:plotArea>
      <c:layout>
        <c:manualLayout>
          <c:layoutTarget val="inner"/>
          <c:xMode val="edge"/>
          <c:yMode val="edge"/>
          <c:x val="5.9683060450776988E-2"/>
          <c:y val="1.95767861314412E-2"/>
          <c:w val="0.6613808223907518"/>
          <c:h val="0.89523026533642791"/>
        </c:manualLayout>
      </c:layout>
      <c:bar3DChart>
        <c:barDir val="col"/>
        <c:grouping val="standard"/>
        <c:varyColors val="0"/>
        <c:dLbls>
          <c:showLegendKey val="0"/>
          <c:showVal val="1"/>
          <c:showCatName val="0"/>
          <c:showSerName val="0"/>
          <c:showPercent val="0"/>
          <c:showBubbleSize val="0"/>
        </c:dLbls>
        <c:gapWidth val="105"/>
        <c:gapDepth val="149"/>
        <c:shape val="box"/>
        <c:axId val="135149056"/>
        <c:axId val="135150592"/>
        <c:axId val="135091968"/>
      </c:bar3DChart>
      <c:catAx>
        <c:axId val="1351490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35150592"/>
        <c:crosses val="autoZero"/>
        <c:auto val="1"/>
        <c:lblAlgn val="ctr"/>
        <c:lblOffset val="100"/>
        <c:noMultiLvlLbl val="0"/>
      </c:catAx>
      <c:valAx>
        <c:axId val="135150592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135149056"/>
        <c:crosses val="autoZero"/>
        <c:crossBetween val="between"/>
      </c:valAx>
      <c:serAx>
        <c:axId val="135091968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  <a:headEnd type="none" w="sm" len="sm"/>
            <a:tailEnd type="none" w="sm" len="sm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35150592"/>
        <c:crosses val="autoZero"/>
      </c:ser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 b="1">
          <a:solidFill>
            <a:schemeClr val="tx1"/>
          </a:solidFill>
        </a:defRPr>
      </a:pPr>
      <a:endParaRPr lang="ru-RU"/>
    </a:p>
  </c:txPr>
  <c:externalData r:id="rId1">
    <c:autoUpdate val="0"/>
  </c:externalData>
  <c:userShapes r:id="rId2"/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0"/>
      <c:rotY val="15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cene3d>
          <a:camera prst="orthographicFront"/>
          <a:lightRig rig="threePt" dir="t"/>
        </a:scene3d>
        <a:sp3d>
          <a:bevelT/>
        </a:sp3d>
      </c:spPr>
    </c:sideWall>
    <c:backWall>
      <c:thickness val="0"/>
      <c:spPr>
        <a:noFill/>
        <a:ln>
          <a:noFill/>
        </a:ln>
        <a:effectLst/>
        <a:scene3d>
          <a:camera prst="orthographicFront"/>
          <a:lightRig rig="threePt" dir="t"/>
        </a:scene3d>
        <a:sp3d>
          <a:bevelT/>
        </a:sp3d>
      </c:spPr>
    </c:backWall>
    <c:plotArea>
      <c:layout>
        <c:manualLayout>
          <c:layoutTarget val="inner"/>
          <c:xMode val="edge"/>
          <c:yMode val="edge"/>
          <c:x val="5.9683060450776988E-2"/>
          <c:y val="1.95767861314412E-2"/>
          <c:w val="0.6613808223907518"/>
          <c:h val="0.89523026533642791"/>
        </c:manualLayout>
      </c:layout>
      <c:bar3DChart>
        <c:barDir val="col"/>
        <c:grouping val="standard"/>
        <c:varyColors val="0"/>
        <c:dLbls>
          <c:showLegendKey val="0"/>
          <c:showVal val="1"/>
          <c:showCatName val="0"/>
          <c:showSerName val="0"/>
          <c:showPercent val="0"/>
          <c:showBubbleSize val="0"/>
        </c:dLbls>
        <c:gapWidth val="105"/>
        <c:gapDepth val="149"/>
        <c:shape val="box"/>
        <c:axId val="133814912"/>
        <c:axId val="133693824"/>
        <c:axId val="133758976"/>
      </c:bar3DChart>
      <c:catAx>
        <c:axId val="1338149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33693824"/>
        <c:crosses val="autoZero"/>
        <c:auto val="1"/>
        <c:lblAlgn val="ctr"/>
        <c:lblOffset val="100"/>
        <c:noMultiLvlLbl val="0"/>
      </c:catAx>
      <c:valAx>
        <c:axId val="133693824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133814912"/>
        <c:crosses val="autoZero"/>
        <c:crossBetween val="between"/>
      </c:valAx>
      <c:serAx>
        <c:axId val="133758976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  <a:headEnd type="none" w="sm" len="sm"/>
            <a:tailEnd type="none" w="sm" len="sm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33693824"/>
        <c:crosses val="autoZero"/>
      </c:ser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 b="1">
          <a:solidFill>
            <a:schemeClr val="tx1"/>
          </a:solidFill>
        </a:defRPr>
      </a:pPr>
      <a:endParaRPr lang="ru-RU"/>
    </a:p>
  </c:txPr>
  <c:externalData r:id="rId1">
    <c:autoUpdate val="0"/>
  </c:externalData>
  <c:userShapes r:id="rId2"/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0"/>
      <c:rotY val="15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cene3d>
          <a:camera prst="orthographicFront"/>
          <a:lightRig rig="threePt" dir="t"/>
        </a:scene3d>
        <a:sp3d>
          <a:bevelT/>
        </a:sp3d>
      </c:spPr>
    </c:sideWall>
    <c:backWall>
      <c:thickness val="0"/>
      <c:spPr>
        <a:noFill/>
        <a:ln>
          <a:noFill/>
        </a:ln>
        <a:effectLst/>
        <a:scene3d>
          <a:camera prst="orthographicFront"/>
          <a:lightRig rig="threePt" dir="t"/>
        </a:scene3d>
        <a:sp3d>
          <a:bevelT/>
        </a:sp3d>
      </c:spPr>
    </c:backWall>
    <c:plotArea>
      <c:layout>
        <c:manualLayout>
          <c:layoutTarget val="inner"/>
          <c:xMode val="edge"/>
          <c:yMode val="edge"/>
          <c:x val="5.9683060450776988E-2"/>
          <c:y val="1.95767861314412E-2"/>
          <c:w val="0.6613808223907518"/>
          <c:h val="0.89523026533642791"/>
        </c:manualLayout>
      </c:layout>
      <c:bar3DChart>
        <c:barDir val="col"/>
        <c:grouping val="standard"/>
        <c:varyColors val="0"/>
        <c:dLbls>
          <c:showLegendKey val="0"/>
          <c:showVal val="1"/>
          <c:showCatName val="0"/>
          <c:showSerName val="0"/>
          <c:showPercent val="0"/>
          <c:showBubbleSize val="0"/>
        </c:dLbls>
        <c:gapWidth val="105"/>
        <c:gapDepth val="149"/>
        <c:shape val="box"/>
        <c:axId val="121259904"/>
        <c:axId val="121261440"/>
        <c:axId val="135092416"/>
      </c:bar3DChart>
      <c:catAx>
        <c:axId val="1212599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21261440"/>
        <c:crosses val="autoZero"/>
        <c:auto val="1"/>
        <c:lblAlgn val="ctr"/>
        <c:lblOffset val="100"/>
        <c:noMultiLvlLbl val="0"/>
      </c:catAx>
      <c:valAx>
        <c:axId val="121261440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121259904"/>
        <c:crosses val="autoZero"/>
        <c:crossBetween val="between"/>
      </c:valAx>
      <c:serAx>
        <c:axId val="135092416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  <a:headEnd type="none" w="sm" len="sm"/>
            <a:tailEnd type="none" w="sm" len="sm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21261440"/>
        <c:crosses val="autoZero"/>
      </c:ser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 b="1">
          <a:solidFill>
            <a:schemeClr val="tx1"/>
          </a:solidFill>
        </a:defRPr>
      </a:pPr>
      <a:endParaRPr lang="ru-RU"/>
    </a:p>
  </c:txPr>
  <c:externalData r:id="rId1">
    <c:autoUpdate val="0"/>
  </c:externalData>
  <c:userShapes r:id="rId2"/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0"/>
      <c:rotY val="15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cene3d>
          <a:camera prst="orthographicFront"/>
          <a:lightRig rig="threePt" dir="t"/>
        </a:scene3d>
        <a:sp3d>
          <a:bevelT/>
        </a:sp3d>
      </c:spPr>
    </c:sideWall>
    <c:backWall>
      <c:thickness val="0"/>
      <c:spPr>
        <a:noFill/>
        <a:ln>
          <a:noFill/>
        </a:ln>
        <a:effectLst/>
        <a:scene3d>
          <a:camera prst="orthographicFront"/>
          <a:lightRig rig="threePt" dir="t"/>
        </a:scene3d>
        <a:sp3d>
          <a:bevelT/>
        </a:sp3d>
      </c:spPr>
    </c:backWall>
    <c:plotArea>
      <c:layout>
        <c:manualLayout>
          <c:layoutTarget val="inner"/>
          <c:xMode val="edge"/>
          <c:yMode val="edge"/>
          <c:x val="5.9683060450776988E-2"/>
          <c:y val="1.95767861314412E-2"/>
          <c:w val="0.6613808223907518"/>
          <c:h val="0.89523026533642791"/>
        </c:manualLayout>
      </c:layout>
      <c:bar3DChart>
        <c:barDir val="col"/>
        <c:grouping val="standard"/>
        <c:varyColors val="0"/>
        <c:dLbls>
          <c:showLegendKey val="0"/>
          <c:showVal val="1"/>
          <c:showCatName val="0"/>
          <c:showSerName val="0"/>
          <c:showPercent val="0"/>
          <c:showBubbleSize val="0"/>
        </c:dLbls>
        <c:gapWidth val="105"/>
        <c:gapDepth val="149"/>
        <c:shape val="box"/>
        <c:axId val="121302400"/>
        <c:axId val="121386112"/>
        <c:axId val="121308480"/>
      </c:bar3DChart>
      <c:catAx>
        <c:axId val="1213024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21386112"/>
        <c:crosses val="autoZero"/>
        <c:auto val="1"/>
        <c:lblAlgn val="ctr"/>
        <c:lblOffset val="100"/>
        <c:noMultiLvlLbl val="0"/>
      </c:catAx>
      <c:valAx>
        <c:axId val="121386112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121302400"/>
        <c:crosses val="autoZero"/>
        <c:crossBetween val="between"/>
      </c:valAx>
      <c:serAx>
        <c:axId val="121308480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  <a:headEnd type="none" w="sm" len="sm"/>
            <a:tailEnd type="none" w="sm" len="sm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21386112"/>
        <c:crosses val="autoZero"/>
      </c:ser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 b="1">
          <a:solidFill>
            <a:schemeClr val="tx1"/>
          </a:solidFill>
        </a:defRPr>
      </a:pPr>
      <a:endParaRPr lang="ru-RU"/>
    </a:p>
  </c:txPr>
  <c:externalData r:id="rId1">
    <c:autoUpdate val="0"/>
  </c:externalData>
  <c:userShapes r:id="rId2"/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0"/>
      <c:rotY val="15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cene3d>
          <a:camera prst="orthographicFront"/>
          <a:lightRig rig="threePt" dir="t"/>
        </a:scene3d>
        <a:sp3d>
          <a:bevelT/>
        </a:sp3d>
      </c:spPr>
    </c:sideWall>
    <c:backWall>
      <c:thickness val="0"/>
      <c:spPr>
        <a:noFill/>
        <a:ln>
          <a:noFill/>
        </a:ln>
        <a:effectLst/>
        <a:scene3d>
          <a:camera prst="orthographicFront"/>
          <a:lightRig rig="threePt" dir="t"/>
        </a:scene3d>
        <a:sp3d>
          <a:bevelT/>
        </a:sp3d>
      </c:spPr>
    </c:backWall>
    <c:plotArea>
      <c:layout>
        <c:manualLayout>
          <c:layoutTarget val="inner"/>
          <c:xMode val="edge"/>
          <c:yMode val="edge"/>
          <c:x val="5.9683060450776988E-2"/>
          <c:y val="1.95767861314412E-2"/>
          <c:w val="0.6613808223907518"/>
          <c:h val="0.89523026533642791"/>
        </c:manualLayout>
      </c:layout>
      <c:bar3DChart>
        <c:barDir val="col"/>
        <c:grouping val="standard"/>
        <c:varyColors val="0"/>
        <c:dLbls>
          <c:showLegendKey val="0"/>
          <c:showVal val="1"/>
          <c:showCatName val="0"/>
          <c:showSerName val="0"/>
          <c:showPercent val="0"/>
          <c:showBubbleSize val="0"/>
        </c:dLbls>
        <c:gapWidth val="105"/>
        <c:gapDepth val="149"/>
        <c:shape val="box"/>
        <c:axId val="121449472"/>
        <c:axId val="121475840"/>
        <c:axId val="133761664"/>
      </c:bar3DChart>
      <c:catAx>
        <c:axId val="1214494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21475840"/>
        <c:crosses val="autoZero"/>
        <c:auto val="1"/>
        <c:lblAlgn val="ctr"/>
        <c:lblOffset val="100"/>
        <c:noMultiLvlLbl val="0"/>
      </c:catAx>
      <c:valAx>
        <c:axId val="121475840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121449472"/>
        <c:crosses val="autoZero"/>
        <c:crossBetween val="between"/>
      </c:valAx>
      <c:serAx>
        <c:axId val="133761664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  <a:headEnd type="none" w="sm" len="sm"/>
            <a:tailEnd type="none" w="sm" len="sm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21475840"/>
        <c:crosses val="autoZero"/>
      </c:ser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 b="1">
          <a:solidFill>
            <a:schemeClr val="tx1"/>
          </a:solidFill>
        </a:defRPr>
      </a:pPr>
      <a:endParaRPr lang="ru-RU"/>
    </a:p>
  </c:txPr>
  <c:externalData r:id="rId1">
    <c:autoUpdate val="0"/>
  </c:externalData>
  <c:userShapes r:id="rId2"/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0"/>
      <c:rotY val="15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cene3d>
          <a:camera prst="orthographicFront"/>
          <a:lightRig rig="threePt" dir="t"/>
        </a:scene3d>
        <a:sp3d>
          <a:bevelT/>
        </a:sp3d>
      </c:spPr>
    </c:sideWall>
    <c:backWall>
      <c:thickness val="0"/>
      <c:spPr>
        <a:noFill/>
        <a:ln>
          <a:noFill/>
        </a:ln>
        <a:effectLst/>
        <a:scene3d>
          <a:camera prst="orthographicFront"/>
          <a:lightRig rig="threePt" dir="t"/>
        </a:scene3d>
        <a:sp3d>
          <a:bevelT/>
        </a:sp3d>
      </c:spPr>
    </c:backWall>
    <c:plotArea>
      <c:layout>
        <c:manualLayout>
          <c:layoutTarget val="inner"/>
          <c:xMode val="edge"/>
          <c:yMode val="edge"/>
          <c:x val="5.9683060450776988E-2"/>
          <c:y val="1.95767861314412E-2"/>
          <c:w val="0.6613808223907518"/>
          <c:h val="0.89523026533642791"/>
        </c:manualLayout>
      </c:layout>
      <c:bar3DChart>
        <c:barDir val="col"/>
        <c:grouping val="standard"/>
        <c:varyColors val="0"/>
        <c:dLbls>
          <c:showLegendKey val="0"/>
          <c:showVal val="1"/>
          <c:showCatName val="0"/>
          <c:showSerName val="0"/>
          <c:showPercent val="0"/>
          <c:showBubbleSize val="0"/>
        </c:dLbls>
        <c:gapWidth val="105"/>
        <c:gapDepth val="149"/>
        <c:shape val="box"/>
        <c:axId val="133896448"/>
        <c:axId val="133898240"/>
        <c:axId val="121310272"/>
      </c:bar3DChart>
      <c:catAx>
        <c:axId val="1338964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33898240"/>
        <c:crosses val="autoZero"/>
        <c:auto val="1"/>
        <c:lblAlgn val="ctr"/>
        <c:lblOffset val="100"/>
        <c:noMultiLvlLbl val="0"/>
      </c:catAx>
      <c:valAx>
        <c:axId val="133898240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133896448"/>
        <c:crosses val="autoZero"/>
        <c:crossBetween val="between"/>
      </c:valAx>
      <c:serAx>
        <c:axId val="121310272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  <a:headEnd type="none" w="sm" len="sm"/>
            <a:tailEnd type="none" w="sm" len="sm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33898240"/>
        <c:crosses val="autoZero"/>
      </c:ser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 b="1">
          <a:solidFill>
            <a:schemeClr val="tx1"/>
          </a:solidFill>
        </a:defRPr>
      </a:pPr>
      <a:endParaRPr lang="ru-RU"/>
    </a:p>
  </c:txPr>
  <c:externalData r:id="rId1">
    <c:autoUpdate val="0"/>
  </c:externalData>
  <c:userShapes r:id="rId2"/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0"/>
      <c:rotY val="15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cene3d>
          <a:camera prst="orthographicFront"/>
          <a:lightRig rig="threePt" dir="t"/>
        </a:scene3d>
        <a:sp3d>
          <a:bevelT/>
        </a:sp3d>
      </c:spPr>
    </c:sideWall>
    <c:backWall>
      <c:thickness val="0"/>
      <c:spPr>
        <a:noFill/>
        <a:ln>
          <a:noFill/>
        </a:ln>
        <a:effectLst/>
        <a:scene3d>
          <a:camera prst="orthographicFront"/>
          <a:lightRig rig="threePt" dir="t"/>
        </a:scene3d>
        <a:sp3d>
          <a:bevelT/>
        </a:sp3d>
      </c:spPr>
    </c:backWall>
    <c:plotArea>
      <c:layout>
        <c:manualLayout>
          <c:layoutTarget val="inner"/>
          <c:xMode val="edge"/>
          <c:yMode val="edge"/>
          <c:x val="5.9683060450776988E-2"/>
          <c:y val="1.95767861314412E-2"/>
          <c:w val="0.6613808223907518"/>
          <c:h val="0.89523026533642791"/>
        </c:manualLayout>
      </c:layout>
      <c:bar3DChart>
        <c:barDir val="col"/>
        <c:grouping val="standard"/>
        <c:varyColors val="0"/>
        <c:dLbls>
          <c:showLegendKey val="0"/>
          <c:showVal val="1"/>
          <c:showCatName val="0"/>
          <c:showSerName val="0"/>
          <c:showPercent val="0"/>
          <c:showBubbleSize val="0"/>
        </c:dLbls>
        <c:gapWidth val="105"/>
        <c:gapDepth val="149"/>
        <c:shape val="box"/>
        <c:axId val="135475584"/>
        <c:axId val="135477120"/>
        <c:axId val="133846336"/>
      </c:bar3DChart>
      <c:catAx>
        <c:axId val="1354755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35477120"/>
        <c:crosses val="autoZero"/>
        <c:auto val="1"/>
        <c:lblAlgn val="ctr"/>
        <c:lblOffset val="100"/>
        <c:noMultiLvlLbl val="0"/>
      </c:catAx>
      <c:valAx>
        <c:axId val="135477120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135475584"/>
        <c:crosses val="autoZero"/>
        <c:crossBetween val="between"/>
      </c:valAx>
      <c:serAx>
        <c:axId val="133846336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  <a:headEnd type="none" w="sm" len="sm"/>
            <a:tailEnd type="none" w="sm" len="sm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35477120"/>
        <c:crosses val="autoZero"/>
      </c:ser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 b="1">
          <a:solidFill>
            <a:schemeClr val="tx1"/>
          </a:solidFill>
        </a:defRPr>
      </a:pPr>
      <a:endParaRPr lang="ru-RU"/>
    </a:p>
  </c:txPr>
  <c:externalData r:id="rId1">
    <c:autoUpdate val="0"/>
  </c:externalData>
  <c:userShapes r:id="rId2"/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0"/>
      <c:rotY val="15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cene3d>
          <a:camera prst="orthographicFront"/>
          <a:lightRig rig="threePt" dir="t"/>
        </a:scene3d>
        <a:sp3d>
          <a:bevelT/>
        </a:sp3d>
      </c:spPr>
    </c:sideWall>
    <c:backWall>
      <c:thickness val="0"/>
      <c:spPr>
        <a:noFill/>
        <a:ln>
          <a:noFill/>
        </a:ln>
        <a:effectLst/>
        <a:scene3d>
          <a:camera prst="orthographicFront"/>
          <a:lightRig rig="threePt" dir="t"/>
        </a:scene3d>
        <a:sp3d>
          <a:bevelT/>
        </a:sp3d>
      </c:spPr>
    </c:backWall>
    <c:plotArea>
      <c:layout>
        <c:manualLayout>
          <c:layoutTarget val="inner"/>
          <c:xMode val="edge"/>
          <c:yMode val="edge"/>
          <c:x val="5.9683060450776988E-2"/>
          <c:y val="1.95767861314412E-2"/>
          <c:w val="0.6613808223907518"/>
          <c:h val="0.89523026533642791"/>
        </c:manualLayout>
      </c:layout>
      <c:bar3DChart>
        <c:barDir val="col"/>
        <c:grouping val="standard"/>
        <c:varyColors val="0"/>
        <c:dLbls>
          <c:showLegendKey val="0"/>
          <c:showVal val="1"/>
          <c:showCatName val="0"/>
          <c:showSerName val="0"/>
          <c:showPercent val="0"/>
          <c:showBubbleSize val="0"/>
        </c:dLbls>
        <c:gapWidth val="105"/>
        <c:gapDepth val="149"/>
        <c:shape val="box"/>
        <c:axId val="134006272"/>
        <c:axId val="134007808"/>
        <c:axId val="135503872"/>
      </c:bar3DChart>
      <c:catAx>
        <c:axId val="1340062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34007808"/>
        <c:crosses val="autoZero"/>
        <c:auto val="1"/>
        <c:lblAlgn val="ctr"/>
        <c:lblOffset val="100"/>
        <c:noMultiLvlLbl val="0"/>
      </c:catAx>
      <c:valAx>
        <c:axId val="134007808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134006272"/>
        <c:crosses val="autoZero"/>
        <c:crossBetween val="between"/>
      </c:valAx>
      <c:serAx>
        <c:axId val="135503872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  <a:headEnd type="none" w="sm" len="sm"/>
            <a:tailEnd type="none" w="sm" len="sm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34007808"/>
        <c:crosses val="autoZero"/>
      </c:ser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 b="1">
          <a:solidFill>
            <a:schemeClr val="tx1"/>
          </a:solidFill>
        </a:defRPr>
      </a:pPr>
      <a:endParaRPr lang="ru-RU"/>
    </a:p>
  </c:txPr>
  <c:externalData r:id="rId1">
    <c:autoUpdate val="0"/>
  </c:externalData>
  <c:userShapes r:id="rId2"/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0"/>
      <c:rotY val="15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cene3d>
          <a:camera prst="orthographicFront"/>
          <a:lightRig rig="threePt" dir="t"/>
        </a:scene3d>
        <a:sp3d>
          <a:bevelT/>
        </a:sp3d>
      </c:spPr>
    </c:sideWall>
    <c:backWall>
      <c:thickness val="0"/>
      <c:spPr>
        <a:noFill/>
        <a:ln>
          <a:noFill/>
        </a:ln>
        <a:effectLst/>
        <a:scene3d>
          <a:camera prst="orthographicFront"/>
          <a:lightRig rig="threePt" dir="t"/>
        </a:scene3d>
        <a:sp3d>
          <a:bevelT/>
        </a:sp3d>
      </c:spPr>
    </c:backWall>
    <c:plotArea>
      <c:layout>
        <c:manualLayout>
          <c:layoutTarget val="inner"/>
          <c:xMode val="edge"/>
          <c:yMode val="edge"/>
          <c:x val="5.9683060450776988E-2"/>
          <c:y val="1.95767861314412E-2"/>
          <c:w val="0.6613808223907518"/>
          <c:h val="0.89523026533642791"/>
        </c:manualLayout>
      </c:layout>
      <c:bar3DChart>
        <c:barDir val="col"/>
        <c:grouping val="standard"/>
        <c:varyColors val="0"/>
        <c:dLbls>
          <c:showLegendKey val="0"/>
          <c:showVal val="1"/>
          <c:showCatName val="0"/>
          <c:showSerName val="0"/>
          <c:showPercent val="0"/>
          <c:showBubbleSize val="0"/>
        </c:dLbls>
        <c:gapWidth val="105"/>
        <c:gapDepth val="149"/>
        <c:shape val="box"/>
        <c:axId val="135564288"/>
        <c:axId val="136782592"/>
        <c:axId val="133845888"/>
      </c:bar3DChart>
      <c:catAx>
        <c:axId val="1355642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36782592"/>
        <c:crosses val="autoZero"/>
        <c:auto val="1"/>
        <c:lblAlgn val="ctr"/>
        <c:lblOffset val="100"/>
        <c:noMultiLvlLbl val="0"/>
      </c:catAx>
      <c:valAx>
        <c:axId val="136782592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135564288"/>
        <c:crosses val="autoZero"/>
        <c:crossBetween val="between"/>
      </c:valAx>
      <c:serAx>
        <c:axId val="133845888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  <a:headEnd type="none" w="sm" len="sm"/>
            <a:tailEnd type="none" w="sm" len="sm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36782592"/>
        <c:crosses val="autoZero"/>
      </c:ser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 b="1">
          <a:solidFill>
            <a:schemeClr val="tx1"/>
          </a:solidFill>
        </a:defRPr>
      </a:pPr>
      <a:endParaRPr lang="ru-RU"/>
    </a:p>
  </c:txPr>
  <c:externalData r:id="rId1">
    <c:autoUpdate val="0"/>
  </c:externalData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0"/>
      <c:rotY val="15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cene3d>
          <a:camera prst="orthographicFront"/>
          <a:lightRig rig="threePt" dir="t"/>
        </a:scene3d>
        <a:sp3d>
          <a:bevelT/>
        </a:sp3d>
      </c:spPr>
    </c:sideWall>
    <c:backWall>
      <c:thickness val="0"/>
      <c:spPr>
        <a:noFill/>
        <a:ln>
          <a:noFill/>
        </a:ln>
        <a:effectLst/>
        <a:scene3d>
          <a:camera prst="orthographicFront"/>
          <a:lightRig rig="threePt" dir="t"/>
        </a:scene3d>
        <a:sp3d>
          <a:bevelT/>
        </a:sp3d>
      </c:spPr>
    </c:backWall>
    <c:plotArea>
      <c:layout>
        <c:manualLayout>
          <c:layoutTarget val="inner"/>
          <c:xMode val="edge"/>
          <c:yMode val="edge"/>
          <c:x val="5.9683060450776988E-2"/>
          <c:y val="1.95767861314412E-2"/>
          <c:w val="0.6613808223907518"/>
          <c:h val="0.89523026533642791"/>
        </c:manualLayout>
      </c:layout>
      <c:bar3DChart>
        <c:barDir val="col"/>
        <c:grouping val="standard"/>
        <c:varyColors val="0"/>
        <c:dLbls>
          <c:showLegendKey val="0"/>
          <c:showVal val="1"/>
          <c:showCatName val="0"/>
          <c:showSerName val="0"/>
          <c:showPercent val="0"/>
          <c:showBubbleSize val="0"/>
        </c:dLbls>
        <c:gapWidth val="105"/>
        <c:gapDepth val="149"/>
        <c:shape val="box"/>
        <c:axId val="128038400"/>
        <c:axId val="128039936"/>
        <c:axId val="82114752"/>
      </c:bar3DChart>
      <c:catAx>
        <c:axId val="1280384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28039936"/>
        <c:crosses val="autoZero"/>
        <c:auto val="1"/>
        <c:lblAlgn val="ctr"/>
        <c:lblOffset val="100"/>
        <c:noMultiLvlLbl val="0"/>
      </c:catAx>
      <c:valAx>
        <c:axId val="128039936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128038400"/>
        <c:crosses val="autoZero"/>
        <c:crossBetween val="between"/>
      </c:valAx>
      <c:serAx>
        <c:axId val="82114752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  <a:headEnd type="none" w="sm" len="sm"/>
            <a:tailEnd type="none" w="sm" len="sm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28039936"/>
        <c:crosses val="autoZero"/>
      </c:ser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 b="1">
          <a:solidFill>
            <a:schemeClr val="tx1"/>
          </a:solidFill>
        </a:defRPr>
      </a:pPr>
      <a:endParaRPr lang="ru-RU"/>
    </a:p>
  </c:txPr>
  <c:externalData r:id="rId1">
    <c:autoUpdate val="0"/>
  </c:externalData>
  <c:userShapes r:id="rId2"/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0"/>
      <c:rotY val="15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cene3d>
          <a:camera prst="orthographicFront"/>
          <a:lightRig rig="threePt" dir="t"/>
        </a:scene3d>
        <a:sp3d>
          <a:bevelT/>
        </a:sp3d>
      </c:spPr>
    </c:sideWall>
    <c:backWall>
      <c:thickness val="0"/>
      <c:spPr>
        <a:noFill/>
        <a:ln>
          <a:noFill/>
        </a:ln>
        <a:effectLst/>
        <a:scene3d>
          <a:camera prst="orthographicFront"/>
          <a:lightRig rig="threePt" dir="t"/>
        </a:scene3d>
        <a:sp3d>
          <a:bevelT/>
        </a:sp3d>
      </c:spPr>
    </c:backWall>
    <c:plotArea>
      <c:layout>
        <c:manualLayout>
          <c:layoutTarget val="inner"/>
          <c:xMode val="edge"/>
          <c:yMode val="edge"/>
          <c:x val="5.9683060450776988E-2"/>
          <c:y val="1.95767861314412E-2"/>
          <c:w val="0.6613808223907518"/>
          <c:h val="0.89523026533642791"/>
        </c:manualLayout>
      </c:layout>
      <c:bar3DChart>
        <c:barDir val="col"/>
        <c:grouping val="standard"/>
        <c:varyColors val="0"/>
        <c:dLbls>
          <c:showLegendKey val="0"/>
          <c:showVal val="1"/>
          <c:showCatName val="0"/>
          <c:showSerName val="0"/>
          <c:showPercent val="0"/>
          <c:showBubbleSize val="0"/>
        </c:dLbls>
        <c:gapWidth val="105"/>
        <c:gapDepth val="149"/>
        <c:shape val="box"/>
        <c:axId val="136888704"/>
        <c:axId val="136890240"/>
        <c:axId val="135507008"/>
      </c:bar3DChart>
      <c:catAx>
        <c:axId val="1368887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36890240"/>
        <c:crosses val="autoZero"/>
        <c:auto val="1"/>
        <c:lblAlgn val="ctr"/>
        <c:lblOffset val="100"/>
        <c:noMultiLvlLbl val="0"/>
      </c:catAx>
      <c:valAx>
        <c:axId val="136890240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136888704"/>
        <c:crosses val="autoZero"/>
        <c:crossBetween val="between"/>
      </c:valAx>
      <c:serAx>
        <c:axId val="135507008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  <a:headEnd type="none" w="sm" len="sm"/>
            <a:tailEnd type="none" w="sm" len="sm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36890240"/>
        <c:crosses val="autoZero"/>
      </c:ser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 b="1">
          <a:solidFill>
            <a:schemeClr val="tx1"/>
          </a:solidFill>
        </a:defRPr>
      </a:pPr>
      <a:endParaRPr lang="ru-RU"/>
    </a:p>
  </c:txPr>
  <c:externalData r:id="rId1">
    <c:autoUpdate val="0"/>
  </c:externalData>
  <c:userShapes r:id="rId2"/>
</c:chartSpace>
</file>

<file path=ppt/charts/chart3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0"/>
      <c:rotY val="15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cene3d>
          <a:camera prst="orthographicFront"/>
          <a:lightRig rig="threePt" dir="t"/>
        </a:scene3d>
        <a:sp3d>
          <a:bevelT/>
        </a:sp3d>
      </c:spPr>
    </c:sideWall>
    <c:backWall>
      <c:thickness val="0"/>
      <c:spPr>
        <a:noFill/>
        <a:ln>
          <a:noFill/>
        </a:ln>
        <a:effectLst/>
        <a:scene3d>
          <a:camera prst="orthographicFront"/>
          <a:lightRig rig="threePt" dir="t"/>
        </a:scene3d>
        <a:sp3d>
          <a:bevelT/>
        </a:sp3d>
      </c:spPr>
    </c:backWall>
    <c:plotArea>
      <c:layout>
        <c:manualLayout>
          <c:layoutTarget val="inner"/>
          <c:xMode val="edge"/>
          <c:yMode val="edge"/>
          <c:x val="5.9683060450776988E-2"/>
          <c:y val="1.95767861314412E-2"/>
          <c:w val="0.6613808223907518"/>
          <c:h val="0.89523026533642791"/>
        </c:manualLayout>
      </c:layout>
      <c:bar3DChart>
        <c:barDir val="col"/>
        <c:grouping val="standard"/>
        <c:varyColors val="0"/>
        <c:dLbls>
          <c:showLegendKey val="0"/>
          <c:showVal val="1"/>
          <c:showCatName val="0"/>
          <c:showSerName val="0"/>
          <c:showPercent val="0"/>
          <c:showBubbleSize val="0"/>
        </c:dLbls>
        <c:gapWidth val="105"/>
        <c:gapDepth val="149"/>
        <c:shape val="box"/>
        <c:axId val="136762880"/>
        <c:axId val="136764416"/>
        <c:axId val="136815488"/>
      </c:bar3DChart>
      <c:catAx>
        <c:axId val="1367628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36764416"/>
        <c:crosses val="autoZero"/>
        <c:auto val="1"/>
        <c:lblAlgn val="ctr"/>
        <c:lblOffset val="100"/>
        <c:noMultiLvlLbl val="0"/>
      </c:catAx>
      <c:valAx>
        <c:axId val="136764416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136762880"/>
        <c:crosses val="autoZero"/>
        <c:crossBetween val="between"/>
      </c:valAx>
      <c:serAx>
        <c:axId val="136815488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  <a:headEnd type="none" w="sm" len="sm"/>
            <a:tailEnd type="none" w="sm" len="sm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36764416"/>
        <c:crosses val="autoZero"/>
      </c:ser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 b="1">
          <a:solidFill>
            <a:schemeClr val="tx1"/>
          </a:solidFill>
        </a:defRPr>
      </a:pPr>
      <a:endParaRPr lang="ru-RU"/>
    </a:p>
  </c:txPr>
  <c:externalData r:id="rId1">
    <c:autoUpdate val="0"/>
  </c:externalData>
  <c:userShapes r:id="rId2"/>
</c:chartSpace>
</file>

<file path=ppt/charts/chart3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0"/>
      <c:rotY val="15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cene3d>
          <a:camera prst="orthographicFront"/>
          <a:lightRig rig="threePt" dir="t"/>
        </a:scene3d>
        <a:sp3d>
          <a:bevelT/>
        </a:sp3d>
      </c:spPr>
    </c:sideWall>
    <c:backWall>
      <c:thickness val="0"/>
      <c:spPr>
        <a:noFill/>
        <a:ln>
          <a:noFill/>
        </a:ln>
        <a:effectLst/>
        <a:scene3d>
          <a:camera prst="orthographicFront"/>
          <a:lightRig rig="threePt" dir="t"/>
        </a:scene3d>
        <a:sp3d>
          <a:bevelT/>
        </a:sp3d>
      </c:spPr>
    </c:backWall>
    <c:plotArea>
      <c:layout>
        <c:manualLayout>
          <c:layoutTarget val="inner"/>
          <c:xMode val="edge"/>
          <c:yMode val="edge"/>
          <c:x val="5.9683060450776988E-2"/>
          <c:y val="1.95767861314412E-2"/>
          <c:w val="0.6613808223907518"/>
          <c:h val="0.89523026533642791"/>
        </c:manualLayout>
      </c:layout>
      <c:bar3DChart>
        <c:barDir val="col"/>
        <c:grouping val="standard"/>
        <c:varyColors val="0"/>
        <c:dLbls>
          <c:showLegendKey val="0"/>
          <c:showVal val="1"/>
          <c:showCatName val="0"/>
          <c:showSerName val="0"/>
          <c:showPercent val="0"/>
          <c:showBubbleSize val="0"/>
        </c:dLbls>
        <c:gapWidth val="105"/>
        <c:gapDepth val="149"/>
        <c:shape val="box"/>
        <c:axId val="136596096"/>
        <c:axId val="136601984"/>
        <c:axId val="136454144"/>
      </c:bar3DChart>
      <c:catAx>
        <c:axId val="1365960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36601984"/>
        <c:crosses val="autoZero"/>
        <c:auto val="1"/>
        <c:lblAlgn val="ctr"/>
        <c:lblOffset val="100"/>
        <c:noMultiLvlLbl val="0"/>
      </c:catAx>
      <c:valAx>
        <c:axId val="136601984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136596096"/>
        <c:crosses val="autoZero"/>
        <c:crossBetween val="between"/>
      </c:valAx>
      <c:serAx>
        <c:axId val="136454144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  <a:headEnd type="none" w="sm" len="sm"/>
            <a:tailEnd type="none" w="sm" len="sm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36601984"/>
        <c:crosses val="autoZero"/>
      </c:ser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 b="1">
          <a:solidFill>
            <a:schemeClr val="tx1"/>
          </a:solidFill>
        </a:defRPr>
      </a:pPr>
      <a:endParaRPr lang="ru-RU"/>
    </a:p>
  </c:txPr>
  <c:externalData r:id="rId1">
    <c:autoUpdate val="0"/>
  </c:externalData>
  <c:userShapes r:id="rId2"/>
</c:chartSpace>
</file>

<file path=ppt/charts/chart3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0"/>
      <c:rotY val="15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cene3d>
          <a:camera prst="orthographicFront"/>
          <a:lightRig rig="threePt" dir="t"/>
        </a:scene3d>
        <a:sp3d>
          <a:bevelT/>
        </a:sp3d>
      </c:spPr>
    </c:sideWall>
    <c:backWall>
      <c:thickness val="0"/>
      <c:spPr>
        <a:noFill/>
        <a:ln>
          <a:noFill/>
        </a:ln>
        <a:effectLst/>
        <a:scene3d>
          <a:camera prst="orthographicFront"/>
          <a:lightRig rig="threePt" dir="t"/>
        </a:scene3d>
        <a:sp3d>
          <a:bevelT/>
        </a:sp3d>
      </c:spPr>
    </c:backWall>
    <c:plotArea>
      <c:layout>
        <c:manualLayout>
          <c:layoutTarget val="inner"/>
          <c:xMode val="edge"/>
          <c:yMode val="edge"/>
          <c:x val="5.9683060450776988E-2"/>
          <c:y val="1.95767861314412E-2"/>
          <c:w val="0.6613808223907518"/>
          <c:h val="0.89523026533642791"/>
        </c:manualLayout>
      </c:layout>
      <c:bar3DChart>
        <c:barDir val="col"/>
        <c:grouping val="standard"/>
        <c:varyColors val="0"/>
        <c:dLbls>
          <c:showLegendKey val="0"/>
          <c:showVal val="1"/>
          <c:showCatName val="0"/>
          <c:showSerName val="0"/>
          <c:showPercent val="0"/>
          <c:showBubbleSize val="0"/>
        </c:dLbls>
        <c:gapWidth val="105"/>
        <c:gapDepth val="149"/>
        <c:shape val="box"/>
        <c:axId val="136553600"/>
        <c:axId val="136555136"/>
        <c:axId val="136816832"/>
      </c:bar3DChart>
      <c:catAx>
        <c:axId val="1365536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36555136"/>
        <c:crosses val="autoZero"/>
        <c:auto val="1"/>
        <c:lblAlgn val="ctr"/>
        <c:lblOffset val="100"/>
        <c:noMultiLvlLbl val="0"/>
      </c:catAx>
      <c:valAx>
        <c:axId val="136555136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136553600"/>
        <c:crosses val="autoZero"/>
        <c:crossBetween val="between"/>
      </c:valAx>
      <c:serAx>
        <c:axId val="136816832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  <a:headEnd type="none" w="sm" len="sm"/>
            <a:tailEnd type="none" w="sm" len="sm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36555136"/>
        <c:crosses val="autoZero"/>
      </c:ser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 b="1">
          <a:solidFill>
            <a:schemeClr val="tx1"/>
          </a:solidFill>
        </a:defRPr>
      </a:pPr>
      <a:endParaRPr lang="ru-RU"/>
    </a:p>
  </c:txPr>
  <c:externalData r:id="rId1">
    <c:autoUpdate val="0"/>
  </c:externalData>
  <c:userShapes r:id="rId2"/>
</c:chartSpace>
</file>

<file path=ppt/charts/chart3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0"/>
      <c:rotY val="15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cene3d>
          <a:camera prst="orthographicFront"/>
          <a:lightRig rig="threePt" dir="t"/>
        </a:scene3d>
        <a:sp3d>
          <a:bevelT/>
        </a:sp3d>
      </c:spPr>
    </c:sideWall>
    <c:backWall>
      <c:thickness val="0"/>
      <c:spPr>
        <a:noFill/>
        <a:ln>
          <a:noFill/>
        </a:ln>
        <a:effectLst/>
        <a:scene3d>
          <a:camera prst="orthographicFront"/>
          <a:lightRig rig="threePt" dir="t"/>
        </a:scene3d>
        <a:sp3d>
          <a:bevelT/>
        </a:sp3d>
      </c:spPr>
    </c:backWall>
    <c:plotArea>
      <c:layout>
        <c:manualLayout>
          <c:layoutTarget val="inner"/>
          <c:xMode val="edge"/>
          <c:yMode val="edge"/>
          <c:x val="5.9683060450776988E-2"/>
          <c:y val="1.95767861314412E-2"/>
          <c:w val="0.6613808223907518"/>
          <c:h val="0.89523026533642791"/>
        </c:manualLayout>
      </c:layout>
      <c:bar3DChart>
        <c:barDir val="col"/>
        <c:grouping val="standard"/>
        <c:varyColors val="0"/>
        <c:dLbls>
          <c:showLegendKey val="0"/>
          <c:showVal val="1"/>
          <c:showCatName val="0"/>
          <c:showSerName val="0"/>
          <c:showPercent val="0"/>
          <c:showBubbleSize val="0"/>
        </c:dLbls>
        <c:gapWidth val="105"/>
        <c:gapDepth val="149"/>
        <c:shape val="box"/>
        <c:axId val="135366144"/>
        <c:axId val="135367680"/>
        <c:axId val="136456832"/>
      </c:bar3DChart>
      <c:catAx>
        <c:axId val="1353661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35367680"/>
        <c:crosses val="autoZero"/>
        <c:auto val="1"/>
        <c:lblAlgn val="ctr"/>
        <c:lblOffset val="100"/>
        <c:noMultiLvlLbl val="0"/>
      </c:catAx>
      <c:valAx>
        <c:axId val="135367680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135366144"/>
        <c:crosses val="autoZero"/>
        <c:crossBetween val="between"/>
      </c:valAx>
      <c:serAx>
        <c:axId val="136456832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  <a:headEnd type="none" w="sm" len="sm"/>
            <a:tailEnd type="none" w="sm" len="sm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35367680"/>
        <c:crosses val="autoZero"/>
      </c:ser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 b="1">
          <a:solidFill>
            <a:schemeClr val="tx1"/>
          </a:solidFill>
        </a:defRPr>
      </a:pPr>
      <a:endParaRPr lang="ru-RU"/>
    </a:p>
  </c:txPr>
  <c:externalData r:id="rId1">
    <c:autoUpdate val="0"/>
  </c:externalData>
  <c:userShapes r:id="rId2"/>
</c:chartSpace>
</file>

<file path=ppt/charts/chart3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0"/>
      <c:rotY val="15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cene3d>
          <a:camera prst="orthographicFront"/>
          <a:lightRig rig="threePt" dir="t"/>
        </a:scene3d>
        <a:sp3d>
          <a:bevelT/>
        </a:sp3d>
      </c:spPr>
    </c:sideWall>
    <c:backWall>
      <c:thickness val="0"/>
      <c:spPr>
        <a:noFill/>
        <a:ln>
          <a:noFill/>
        </a:ln>
        <a:effectLst/>
        <a:scene3d>
          <a:camera prst="orthographicFront"/>
          <a:lightRig rig="threePt" dir="t"/>
        </a:scene3d>
        <a:sp3d>
          <a:bevelT/>
        </a:sp3d>
      </c:spPr>
    </c:backWall>
    <c:plotArea>
      <c:layout>
        <c:manualLayout>
          <c:layoutTarget val="inner"/>
          <c:xMode val="edge"/>
          <c:yMode val="edge"/>
          <c:x val="5.9683060450776988E-2"/>
          <c:y val="1.95767861314412E-2"/>
          <c:w val="0.6613808223907518"/>
          <c:h val="0.89523026533642791"/>
        </c:manualLayout>
      </c:layout>
      <c:bar3DChart>
        <c:barDir val="col"/>
        <c:grouping val="standard"/>
        <c:varyColors val="0"/>
        <c:dLbls>
          <c:showLegendKey val="0"/>
          <c:showVal val="1"/>
          <c:showCatName val="0"/>
          <c:showSerName val="0"/>
          <c:showPercent val="0"/>
          <c:showBubbleSize val="0"/>
        </c:dLbls>
        <c:gapWidth val="105"/>
        <c:gapDepth val="149"/>
        <c:shape val="box"/>
        <c:axId val="135410816"/>
        <c:axId val="135412352"/>
        <c:axId val="136816384"/>
      </c:bar3DChart>
      <c:catAx>
        <c:axId val="1354108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35412352"/>
        <c:crosses val="autoZero"/>
        <c:auto val="1"/>
        <c:lblAlgn val="ctr"/>
        <c:lblOffset val="100"/>
        <c:noMultiLvlLbl val="0"/>
      </c:catAx>
      <c:valAx>
        <c:axId val="135412352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135410816"/>
        <c:crosses val="autoZero"/>
        <c:crossBetween val="between"/>
      </c:valAx>
      <c:serAx>
        <c:axId val="136816384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  <a:headEnd type="none" w="sm" len="sm"/>
            <a:tailEnd type="none" w="sm" len="sm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35412352"/>
        <c:crosses val="autoZero"/>
      </c:ser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 b="1">
          <a:solidFill>
            <a:schemeClr val="tx1"/>
          </a:solidFill>
        </a:defRPr>
      </a:pPr>
      <a:endParaRPr lang="ru-RU"/>
    </a:p>
  </c:txPr>
  <c:externalData r:id="rId1">
    <c:autoUpdate val="0"/>
  </c:externalData>
  <c:userShapes r:id="rId2"/>
</c:chartSpace>
</file>

<file path=ppt/charts/chart3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0"/>
      <c:rotY val="15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cene3d>
          <a:camera prst="orthographicFront"/>
          <a:lightRig rig="threePt" dir="t"/>
        </a:scene3d>
        <a:sp3d>
          <a:bevelT/>
        </a:sp3d>
      </c:spPr>
    </c:sideWall>
    <c:backWall>
      <c:thickness val="0"/>
      <c:spPr>
        <a:noFill/>
        <a:ln>
          <a:noFill/>
        </a:ln>
        <a:effectLst/>
        <a:scene3d>
          <a:camera prst="orthographicFront"/>
          <a:lightRig rig="threePt" dir="t"/>
        </a:scene3d>
        <a:sp3d>
          <a:bevelT/>
        </a:sp3d>
      </c:spPr>
    </c:backWall>
    <c:plotArea>
      <c:layout>
        <c:manualLayout>
          <c:layoutTarget val="inner"/>
          <c:xMode val="edge"/>
          <c:yMode val="edge"/>
          <c:x val="5.9683060450776988E-2"/>
          <c:y val="1.95767861314412E-2"/>
          <c:w val="0.6613808223907518"/>
          <c:h val="0.89523026533642791"/>
        </c:manualLayout>
      </c:layout>
      <c:bar3DChart>
        <c:barDir val="col"/>
        <c:grouping val="standard"/>
        <c:varyColors val="0"/>
        <c:dLbls>
          <c:showLegendKey val="0"/>
          <c:showVal val="1"/>
          <c:showCatName val="0"/>
          <c:showSerName val="0"/>
          <c:showPercent val="0"/>
          <c:showBubbleSize val="0"/>
        </c:dLbls>
        <c:gapWidth val="105"/>
        <c:gapDepth val="149"/>
        <c:shape val="box"/>
        <c:axId val="142551680"/>
        <c:axId val="149238144"/>
        <c:axId val="137169984"/>
      </c:bar3DChart>
      <c:catAx>
        <c:axId val="1425516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49238144"/>
        <c:crosses val="autoZero"/>
        <c:auto val="1"/>
        <c:lblAlgn val="ctr"/>
        <c:lblOffset val="100"/>
        <c:noMultiLvlLbl val="0"/>
      </c:catAx>
      <c:valAx>
        <c:axId val="149238144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142551680"/>
        <c:crosses val="autoZero"/>
        <c:crossBetween val="between"/>
      </c:valAx>
      <c:serAx>
        <c:axId val="137169984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  <a:headEnd type="none" w="sm" len="sm"/>
            <a:tailEnd type="none" w="sm" len="sm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49238144"/>
        <c:crosses val="autoZero"/>
      </c:ser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 b="1">
          <a:solidFill>
            <a:schemeClr val="tx1"/>
          </a:solidFill>
        </a:defRPr>
      </a:pPr>
      <a:endParaRPr lang="ru-RU"/>
    </a:p>
  </c:txPr>
  <c:externalData r:id="rId1">
    <c:autoUpdate val="0"/>
  </c:externalData>
  <c:userShapes r:id="rId2"/>
</c:chartSpace>
</file>

<file path=ppt/charts/chart3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0"/>
      <c:rotY val="15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cene3d>
          <a:camera prst="orthographicFront"/>
          <a:lightRig rig="threePt" dir="t"/>
        </a:scene3d>
        <a:sp3d>
          <a:bevelT/>
        </a:sp3d>
      </c:spPr>
    </c:sideWall>
    <c:backWall>
      <c:thickness val="0"/>
      <c:spPr>
        <a:noFill/>
        <a:ln>
          <a:noFill/>
        </a:ln>
        <a:effectLst/>
        <a:scene3d>
          <a:camera prst="orthographicFront"/>
          <a:lightRig rig="threePt" dir="t"/>
        </a:scene3d>
        <a:sp3d>
          <a:bevelT/>
        </a:sp3d>
      </c:spPr>
    </c:backWall>
    <c:plotArea>
      <c:layout>
        <c:manualLayout>
          <c:layoutTarget val="inner"/>
          <c:xMode val="edge"/>
          <c:yMode val="edge"/>
          <c:x val="5.9683060450776988E-2"/>
          <c:y val="1.95767861314412E-2"/>
          <c:w val="0.6613808223907518"/>
          <c:h val="0.89523026533642791"/>
        </c:manualLayout>
      </c:layout>
      <c:bar3DChart>
        <c:barDir val="col"/>
        <c:grouping val="standard"/>
        <c:varyColors val="0"/>
        <c:dLbls>
          <c:showLegendKey val="0"/>
          <c:showVal val="1"/>
          <c:showCatName val="0"/>
          <c:showSerName val="0"/>
          <c:showPercent val="0"/>
          <c:showBubbleSize val="0"/>
        </c:dLbls>
        <c:gapWidth val="105"/>
        <c:gapDepth val="149"/>
        <c:shape val="box"/>
        <c:axId val="151421696"/>
        <c:axId val="151423232"/>
        <c:axId val="151396800"/>
      </c:bar3DChart>
      <c:catAx>
        <c:axId val="1514216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51423232"/>
        <c:crosses val="autoZero"/>
        <c:auto val="1"/>
        <c:lblAlgn val="ctr"/>
        <c:lblOffset val="100"/>
        <c:noMultiLvlLbl val="0"/>
      </c:catAx>
      <c:valAx>
        <c:axId val="151423232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151421696"/>
        <c:crosses val="autoZero"/>
        <c:crossBetween val="between"/>
      </c:valAx>
      <c:serAx>
        <c:axId val="151396800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  <a:headEnd type="none" w="sm" len="sm"/>
            <a:tailEnd type="none" w="sm" len="sm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51423232"/>
        <c:crosses val="autoZero"/>
      </c:ser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 b="1">
          <a:solidFill>
            <a:schemeClr val="tx1"/>
          </a:solidFill>
        </a:defRPr>
      </a:pPr>
      <a:endParaRPr lang="ru-RU"/>
    </a:p>
  </c:txPr>
  <c:externalData r:id="rId1">
    <c:autoUpdate val="0"/>
  </c:externalData>
</c:chartSpace>
</file>

<file path=ppt/charts/chart3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0"/>
      <c:rotY val="15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cene3d>
          <a:camera prst="orthographicFront"/>
          <a:lightRig rig="threePt" dir="t"/>
        </a:scene3d>
        <a:sp3d>
          <a:bevelT/>
        </a:sp3d>
      </c:spPr>
    </c:sideWall>
    <c:backWall>
      <c:thickness val="0"/>
      <c:spPr>
        <a:noFill/>
        <a:ln>
          <a:noFill/>
        </a:ln>
        <a:effectLst/>
        <a:scene3d>
          <a:camera prst="orthographicFront"/>
          <a:lightRig rig="threePt" dir="t"/>
        </a:scene3d>
        <a:sp3d>
          <a:bevelT/>
        </a:sp3d>
      </c:spPr>
    </c:backWall>
    <c:plotArea>
      <c:layout>
        <c:manualLayout>
          <c:layoutTarget val="inner"/>
          <c:xMode val="edge"/>
          <c:yMode val="edge"/>
          <c:x val="5.9683060450776988E-2"/>
          <c:y val="1.95767861314412E-2"/>
          <c:w val="0.6613808223907518"/>
          <c:h val="0.89523026533642791"/>
        </c:manualLayout>
      </c:layout>
      <c:bar3DChart>
        <c:barDir val="col"/>
        <c:grouping val="standard"/>
        <c:varyColors val="0"/>
        <c:dLbls>
          <c:showLegendKey val="0"/>
          <c:showVal val="1"/>
          <c:showCatName val="0"/>
          <c:showSerName val="0"/>
          <c:showPercent val="0"/>
          <c:showBubbleSize val="0"/>
        </c:dLbls>
        <c:gapWidth val="105"/>
        <c:gapDepth val="149"/>
        <c:shape val="box"/>
        <c:axId val="142636544"/>
        <c:axId val="142638080"/>
        <c:axId val="151398144"/>
      </c:bar3DChart>
      <c:catAx>
        <c:axId val="1426365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42638080"/>
        <c:crosses val="autoZero"/>
        <c:auto val="1"/>
        <c:lblAlgn val="ctr"/>
        <c:lblOffset val="100"/>
        <c:noMultiLvlLbl val="0"/>
      </c:catAx>
      <c:valAx>
        <c:axId val="142638080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142636544"/>
        <c:crosses val="autoZero"/>
        <c:crossBetween val="between"/>
      </c:valAx>
      <c:serAx>
        <c:axId val="151398144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  <a:headEnd type="none" w="sm" len="sm"/>
            <a:tailEnd type="none" w="sm" len="sm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42638080"/>
        <c:crosses val="autoZero"/>
      </c:ser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 b="1">
          <a:solidFill>
            <a:schemeClr val="tx1"/>
          </a:solidFill>
        </a:defRPr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0"/>
      <c:rotY val="15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cene3d>
          <a:camera prst="orthographicFront"/>
          <a:lightRig rig="threePt" dir="t"/>
        </a:scene3d>
        <a:sp3d>
          <a:bevelT/>
        </a:sp3d>
      </c:spPr>
    </c:sideWall>
    <c:backWall>
      <c:thickness val="0"/>
      <c:spPr>
        <a:noFill/>
        <a:ln>
          <a:noFill/>
        </a:ln>
        <a:effectLst/>
        <a:scene3d>
          <a:camera prst="orthographicFront"/>
          <a:lightRig rig="threePt" dir="t"/>
        </a:scene3d>
        <a:sp3d>
          <a:bevelT/>
        </a:sp3d>
      </c:spPr>
    </c:backWall>
    <c:plotArea>
      <c:layout>
        <c:manualLayout>
          <c:layoutTarget val="inner"/>
          <c:xMode val="edge"/>
          <c:yMode val="edge"/>
          <c:x val="5.9683060450776988E-2"/>
          <c:y val="1.95767861314412E-2"/>
          <c:w val="0.6613808223907518"/>
          <c:h val="0.89523026533642791"/>
        </c:manualLayout>
      </c:layout>
      <c:bar3DChart>
        <c:barDir val="col"/>
        <c:grouping val="standard"/>
        <c:varyColors val="0"/>
        <c:dLbls>
          <c:showLegendKey val="0"/>
          <c:showVal val="1"/>
          <c:showCatName val="0"/>
          <c:showSerName val="0"/>
          <c:showPercent val="0"/>
          <c:showBubbleSize val="0"/>
        </c:dLbls>
        <c:gapWidth val="105"/>
        <c:gapDepth val="149"/>
        <c:shape val="box"/>
        <c:axId val="128477056"/>
        <c:axId val="128478592"/>
        <c:axId val="85403392"/>
      </c:bar3DChart>
      <c:catAx>
        <c:axId val="1284770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28478592"/>
        <c:crosses val="autoZero"/>
        <c:auto val="1"/>
        <c:lblAlgn val="ctr"/>
        <c:lblOffset val="100"/>
        <c:noMultiLvlLbl val="0"/>
      </c:catAx>
      <c:valAx>
        <c:axId val="128478592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128477056"/>
        <c:crosses val="autoZero"/>
        <c:crossBetween val="between"/>
      </c:valAx>
      <c:serAx>
        <c:axId val="85403392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  <a:headEnd type="none" w="sm" len="sm"/>
            <a:tailEnd type="none" w="sm" len="sm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28478592"/>
        <c:crosses val="autoZero"/>
      </c:ser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 b="1">
          <a:solidFill>
            <a:schemeClr val="tx1"/>
          </a:solidFill>
        </a:defRPr>
      </a:pPr>
      <a:endParaRPr lang="ru-RU"/>
    </a:p>
  </c:txPr>
  <c:externalData r:id="rId1">
    <c:autoUpdate val="0"/>
  </c:externalData>
  <c:userShapes r:id="rId2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0"/>
      <c:rotY val="15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cene3d>
          <a:camera prst="orthographicFront"/>
          <a:lightRig rig="threePt" dir="t"/>
        </a:scene3d>
        <a:sp3d>
          <a:bevelT/>
        </a:sp3d>
      </c:spPr>
    </c:sideWall>
    <c:backWall>
      <c:thickness val="0"/>
      <c:spPr>
        <a:noFill/>
        <a:ln>
          <a:noFill/>
        </a:ln>
        <a:effectLst/>
        <a:scene3d>
          <a:camera prst="orthographicFront"/>
          <a:lightRig rig="threePt" dir="t"/>
        </a:scene3d>
        <a:sp3d>
          <a:bevelT/>
        </a:sp3d>
      </c:spPr>
    </c:backWall>
    <c:plotArea>
      <c:layout>
        <c:manualLayout>
          <c:layoutTarget val="inner"/>
          <c:xMode val="edge"/>
          <c:yMode val="edge"/>
          <c:x val="5.9683060450776988E-2"/>
          <c:y val="1.95767861314412E-2"/>
          <c:w val="0.6613808223907518"/>
          <c:h val="0.89523026533642791"/>
        </c:manualLayout>
      </c:layout>
      <c:bar3DChart>
        <c:barDir val="col"/>
        <c:grouping val="standard"/>
        <c:varyColors val="0"/>
        <c:dLbls>
          <c:showLegendKey val="0"/>
          <c:showVal val="1"/>
          <c:showCatName val="0"/>
          <c:showSerName val="0"/>
          <c:showPercent val="0"/>
          <c:showBubbleSize val="0"/>
        </c:dLbls>
        <c:gapWidth val="105"/>
        <c:gapDepth val="149"/>
        <c:shape val="box"/>
        <c:axId val="128243584"/>
        <c:axId val="128245120"/>
        <c:axId val="81905408"/>
      </c:bar3DChart>
      <c:catAx>
        <c:axId val="1282435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28245120"/>
        <c:crosses val="autoZero"/>
        <c:auto val="1"/>
        <c:lblAlgn val="ctr"/>
        <c:lblOffset val="100"/>
        <c:noMultiLvlLbl val="0"/>
      </c:catAx>
      <c:valAx>
        <c:axId val="128245120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128243584"/>
        <c:crosses val="autoZero"/>
        <c:crossBetween val="between"/>
      </c:valAx>
      <c:serAx>
        <c:axId val="81905408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  <a:headEnd type="none" w="sm" len="sm"/>
            <a:tailEnd type="none" w="sm" len="sm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28245120"/>
        <c:crosses val="autoZero"/>
      </c:ser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 b="1">
          <a:solidFill>
            <a:schemeClr val="tx1"/>
          </a:solidFill>
        </a:defRPr>
      </a:pPr>
      <a:endParaRPr lang="ru-RU"/>
    </a:p>
  </c:txPr>
  <c:externalData r:id="rId1">
    <c:autoUpdate val="0"/>
  </c:externalData>
  <c:userShapes r:id="rId2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0"/>
      <c:rotY val="15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cene3d>
          <a:camera prst="orthographicFront"/>
          <a:lightRig rig="threePt" dir="t"/>
        </a:scene3d>
        <a:sp3d>
          <a:bevelT/>
        </a:sp3d>
      </c:spPr>
    </c:sideWall>
    <c:backWall>
      <c:thickness val="0"/>
      <c:spPr>
        <a:noFill/>
        <a:ln>
          <a:noFill/>
        </a:ln>
        <a:effectLst/>
        <a:scene3d>
          <a:camera prst="orthographicFront"/>
          <a:lightRig rig="threePt" dir="t"/>
        </a:scene3d>
        <a:sp3d>
          <a:bevelT/>
        </a:sp3d>
      </c:spPr>
    </c:backWall>
    <c:plotArea>
      <c:layout>
        <c:manualLayout>
          <c:layoutTarget val="inner"/>
          <c:xMode val="edge"/>
          <c:yMode val="edge"/>
          <c:x val="5.9683060450776988E-2"/>
          <c:y val="1.95767861314412E-2"/>
          <c:w val="0.6613808223907518"/>
          <c:h val="0.89523026533642791"/>
        </c:manualLayout>
      </c:layout>
      <c:bar3DChart>
        <c:barDir val="col"/>
        <c:grouping val="standard"/>
        <c:varyColors val="0"/>
        <c:dLbls>
          <c:showLegendKey val="0"/>
          <c:showVal val="1"/>
          <c:showCatName val="0"/>
          <c:showSerName val="0"/>
          <c:showPercent val="0"/>
          <c:showBubbleSize val="0"/>
        </c:dLbls>
        <c:gapWidth val="105"/>
        <c:gapDepth val="149"/>
        <c:shape val="box"/>
        <c:axId val="128182144"/>
        <c:axId val="128183680"/>
        <c:axId val="128145152"/>
      </c:bar3DChart>
      <c:catAx>
        <c:axId val="1281821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28183680"/>
        <c:crosses val="autoZero"/>
        <c:auto val="1"/>
        <c:lblAlgn val="ctr"/>
        <c:lblOffset val="100"/>
        <c:noMultiLvlLbl val="0"/>
      </c:catAx>
      <c:valAx>
        <c:axId val="128183680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128182144"/>
        <c:crosses val="autoZero"/>
        <c:crossBetween val="between"/>
      </c:valAx>
      <c:serAx>
        <c:axId val="128145152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  <a:headEnd type="none" w="sm" len="sm"/>
            <a:tailEnd type="none" w="sm" len="sm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28183680"/>
        <c:crosses val="autoZero"/>
      </c:ser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 b="1">
          <a:solidFill>
            <a:schemeClr val="tx1"/>
          </a:solidFill>
        </a:defRPr>
      </a:pPr>
      <a:endParaRPr lang="ru-RU"/>
    </a:p>
  </c:txPr>
  <c:externalData r:id="rId1">
    <c:autoUpdate val="0"/>
  </c:externalData>
  <c:userShapes r:id="rId2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0"/>
      <c:rotY val="15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cene3d>
          <a:camera prst="orthographicFront"/>
          <a:lightRig rig="threePt" dir="t"/>
        </a:scene3d>
        <a:sp3d>
          <a:bevelT/>
        </a:sp3d>
      </c:spPr>
    </c:sideWall>
    <c:backWall>
      <c:thickness val="0"/>
      <c:spPr>
        <a:noFill/>
        <a:ln>
          <a:noFill/>
        </a:ln>
        <a:effectLst/>
        <a:scene3d>
          <a:camera prst="orthographicFront"/>
          <a:lightRig rig="threePt" dir="t"/>
        </a:scene3d>
        <a:sp3d>
          <a:bevelT/>
        </a:sp3d>
      </c:spPr>
    </c:backWall>
    <c:plotArea>
      <c:layout>
        <c:manualLayout>
          <c:layoutTarget val="inner"/>
          <c:xMode val="edge"/>
          <c:yMode val="edge"/>
          <c:x val="5.9683060450776988E-2"/>
          <c:y val="1.95767861314412E-2"/>
          <c:w val="0.6613808223907518"/>
          <c:h val="0.89523026533642791"/>
        </c:manualLayout>
      </c:layout>
      <c:bar3DChart>
        <c:barDir val="col"/>
        <c:grouping val="standard"/>
        <c:varyColors val="0"/>
        <c:dLbls>
          <c:showLegendKey val="0"/>
          <c:showVal val="1"/>
          <c:showCatName val="0"/>
          <c:showSerName val="0"/>
          <c:showPercent val="0"/>
          <c:showBubbleSize val="0"/>
        </c:dLbls>
        <c:gapWidth val="105"/>
        <c:gapDepth val="149"/>
        <c:shape val="box"/>
        <c:axId val="128313216"/>
        <c:axId val="128314752"/>
        <c:axId val="84020736"/>
      </c:bar3DChart>
      <c:catAx>
        <c:axId val="1283132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28314752"/>
        <c:crosses val="autoZero"/>
        <c:auto val="1"/>
        <c:lblAlgn val="ctr"/>
        <c:lblOffset val="100"/>
        <c:noMultiLvlLbl val="0"/>
      </c:catAx>
      <c:valAx>
        <c:axId val="128314752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128313216"/>
        <c:crosses val="autoZero"/>
        <c:crossBetween val="between"/>
      </c:valAx>
      <c:serAx>
        <c:axId val="84020736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  <a:headEnd type="none" w="sm" len="sm"/>
            <a:tailEnd type="none" w="sm" len="sm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28314752"/>
        <c:crosses val="autoZero"/>
      </c:ser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 b="1">
          <a:solidFill>
            <a:schemeClr val="tx1"/>
          </a:solidFill>
        </a:defRPr>
      </a:pPr>
      <a:endParaRPr lang="ru-RU"/>
    </a:p>
  </c:txPr>
  <c:externalData r:id="rId1">
    <c:autoUpdate val="0"/>
  </c:externalData>
  <c:userShapes r:id="rId2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0"/>
      <c:rotY val="15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cene3d>
          <a:camera prst="orthographicFront"/>
          <a:lightRig rig="threePt" dir="t"/>
        </a:scene3d>
        <a:sp3d>
          <a:bevelT/>
        </a:sp3d>
      </c:spPr>
    </c:sideWall>
    <c:backWall>
      <c:thickness val="0"/>
      <c:spPr>
        <a:noFill/>
        <a:ln>
          <a:noFill/>
        </a:ln>
        <a:effectLst/>
        <a:scene3d>
          <a:camera prst="orthographicFront"/>
          <a:lightRig rig="threePt" dir="t"/>
        </a:scene3d>
        <a:sp3d>
          <a:bevelT/>
        </a:sp3d>
      </c:spPr>
    </c:backWall>
    <c:plotArea>
      <c:layout>
        <c:manualLayout>
          <c:layoutTarget val="inner"/>
          <c:xMode val="edge"/>
          <c:yMode val="edge"/>
          <c:x val="5.9683060450776988E-2"/>
          <c:y val="1.95767861314412E-2"/>
          <c:w val="0.6613808223907518"/>
          <c:h val="0.89523026533642791"/>
        </c:manualLayout>
      </c:layout>
      <c:bar3DChart>
        <c:barDir val="col"/>
        <c:grouping val="standard"/>
        <c:varyColors val="0"/>
        <c:dLbls>
          <c:showLegendKey val="0"/>
          <c:showVal val="1"/>
          <c:showCatName val="0"/>
          <c:showSerName val="0"/>
          <c:showPercent val="0"/>
          <c:showBubbleSize val="0"/>
        </c:dLbls>
        <c:gapWidth val="105"/>
        <c:gapDepth val="149"/>
        <c:shape val="box"/>
        <c:axId val="128407424"/>
        <c:axId val="128408960"/>
        <c:axId val="128357696"/>
      </c:bar3DChart>
      <c:catAx>
        <c:axId val="1284074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28408960"/>
        <c:crosses val="autoZero"/>
        <c:auto val="1"/>
        <c:lblAlgn val="ctr"/>
        <c:lblOffset val="100"/>
        <c:noMultiLvlLbl val="0"/>
      </c:catAx>
      <c:valAx>
        <c:axId val="128408960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128407424"/>
        <c:crosses val="autoZero"/>
        <c:crossBetween val="between"/>
      </c:valAx>
      <c:serAx>
        <c:axId val="128357696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  <a:headEnd type="none" w="sm" len="sm"/>
            <a:tailEnd type="none" w="sm" len="sm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28408960"/>
        <c:crosses val="autoZero"/>
      </c:ser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 b="1">
          <a:solidFill>
            <a:schemeClr val="tx1"/>
          </a:solidFill>
        </a:defRPr>
      </a:pPr>
      <a:endParaRPr lang="ru-RU"/>
    </a:p>
  </c:txPr>
  <c:externalData r:id="rId1">
    <c:autoUpdate val="0"/>
  </c:externalData>
  <c:userShapes r:id="rId2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0"/>
      <c:rotY val="15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cene3d>
          <a:camera prst="orthographicFront"/>
          <a:lightRig rig="threePt" dir="t"/>
        </a:scene3d>
        <a:sp3d>
          <a:bevelT/>
        </a:sp3d>
      </c:spPr>
    </c:sideWall>
    <c:backWall>
      <c:thickness val="0"/>
      <c:spPr>
        <a:noFill/>
        <a:ln>
          <a:noFill/>
        </a:ln>
        <a:effectLst/>
        <a:scene3d>
          <a:camera prst="orthographicFront"/>
          <a:lightRig rig="threePt" dir="t"/>
        </a:scene3d>
        <a:sp3d>
          <a:bevelT/>
        </a:sp3d>
      </c:spPr>
    </c:backWall>
    <c:plotArea>
      <c:layout>
        <c:manualLayout>
          <c:layoutTarget val="inner"/>
          <c:xMode val="edge"/>
          <c:yMode val="edge"/>
          <c:x val="5.9683060450776988E-2"/>
          <c:y val="1.95767861314412E-2"/>
          <c:w val="0.6613808223907518"/>
          <c:h val="0.89523026533642791"/>
        </c:manualLayout>
      </c:layout>
      <c:bar3DChart>
        <c:barDir val="col"/>
        <c:grouping val="standard"/>
        <c:varyColors val="0"/>
        <c:dLbls>
          <c:showLegendKey val="0"/>
          <c:showVal val="1"/>
          <c:showCatName val="0"/>
          <c:showSerName val="0"/>
          <c:showPercent val="0"/>
          <c:showBubbleSize val="0"/>
        </c:dLbls>
        <c:gapWidth val="105"/>
        <c:gapDepth val="149"/>
        <c:shape val="box"/>
        <c:axId val="121944320"/>
        <c:axId val="121950208"/>
        <c:axId val="128144704"/>
      </c:bar3DChart>
      <c:catAx>
        <c:axId val="1219443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21950208"/>
        <c:crosses val="autoZero"/>
        <c:auto val="1"/>
        <c:lblAlgn val="ctr"/>
        <c:lblOffset val="100"/>
        <c:noMultiLvlLbl val="0"/>
      </c:catAx>
      <c:valAx>
        <c:axId val="121950208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121944320"/>
        <c:crosses val="autoZero"/>
        <c:crossBetween val="between"/>
      </c:valAx>
      <c:serAx>
        <c:axId val="128144704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  <a:headEnd type="none" w="sm" len="sm"/>
            <a:tailEnd type="none" w="sm" len="sm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21950208"/>
        <c:crosses val="autoZero"/>
      </c:ser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 b="1">
          <a:solidFill>
            <a:schemeClr val="tx1"/>
          </a:solidFill>
        </a:defRPr>
      </a:pPr>
      <a:endParaRPr lang="ru-RU"/>
    </a:p>
  </c:txPr>
  <c:externalData r:id="rId1">
    <c:autoUpdate val="0"/>
  </c:externalData>
  <c:userShapes r:id="rId2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/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alpha val="0"/>
            </a:schemeClr>
          </a:gs>
          <a:gs pos="50000">
            <a:schemeClr val="phClr"/>
          </a:gs>
        </a:gsLst>
        <a:lin ang="5400000" scaled="0"/>
      </a:gradFill>
      <a:sp3d/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  <a:headEnd type="none" w="sm" len="sm"/>
        <a:tailEnd type="none" w="sm" len="sm"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200" b="1" kern="1200" cap="all" spc="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drawing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drawing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image" Target="../media/image1.png"/></Relationships>
</file>

<file path=ppt/drawings/_rels/drawing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image" Target="../media/image1.png"/></Relationships>
</file>

<file path=ppt/drawings/_rels/drawing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image" Target="../media/image1.png"/><Relationship Id="rId4" Type="http://schemas.openxmlformats.org/officeDocument/2006/relationships/image" Target="../media/image16.png"/></Relationships>
</file>

<file path=ppt/drawings/_rels/drawing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image" Target="../media/image1.png"/></Relationships>
</file>

<file path=ppt/drawings/_rels/drawing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image" Target="../media/image1.png"/></Relationships>
</file>

<file path=ppt/drawings/_rels/drawing1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drawing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image" Target="../media/image1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drawings/_rels/drawing1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drawing1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drawing19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drawing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image" Target="../media/image1.png"/></Relationships>
</file>

<file path=ppt/drawings/_rels/drawing2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drawing2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drawing2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drawing2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drawing2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drawing2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drawing2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drawing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image" Target="../media/image1.png"/></Relationships>
</file>

<file path=ppt/drawings/_rels/drawing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image" Target="../media/image1.png"/></Relationships>
</file>

<file path=ppt/drawing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drawing30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drawing3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drawing3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drawing3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drawing3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drawing3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drawing3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drawing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image" Target="../media/image1.png"/></Relationships>
</file>

<file path=ppt/drawings/_rels/drawing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image" Target="../media/image1.png"/></Relationships>
</file>

<file path=ppt/drawings/_rels/drawing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drawing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drawing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image" Target="../media/image1.png"/></Relationships>
</file>

<file path=ppt/drawings/_rels/drawing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image" Target="../media/image1.png"/><Relationship Id="rId4" Type="http://schemas.openxmlformats.org/officeDocument/2006/relationships/image" Target="../media/image11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0.27965</cdr:x>
      <cdr:y>0</cdr:y>
    </cdr:from>
    <cdr:to>
      <cdr:x>0.70795</cdr:x>
      <cdr:y>0.9464</cdr:y>
    </cdr:to>
    <cdr:pic>
      <cdr:nvPicPr>
        <cdr:cNvPr id="2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2684929" y="-966787"/>
          <a:ext cx="4112278" cy="5439701"/>
        </a:xfrm>
        <a:prstGeom xmlns:a="http://schemas.openxmlformats.org/drawingml/2006/main" prst="rect">
          <a:avLst/>
        </a:prstGeom>
      </cdr:spPr>
    </cdr:pic>
  </cdr:relSizeAnchor>
</c:userShapes>
</file>

<file path=ppt/drawings/drawing10.xml><?xml version="1.0" encoding="utf-8"?>
<c:userShapes xmlns:c="http://schemas.openxmlformats.org/drawingml/2006/chart">
  <cdr:relSizeAnchor xmlns:cdr="http://schemas.openxmlformats.org/drawingml/2006/chartDrawing">
    <cdr:from>
      <cdr:x>0.27965</cdr:x>
      <cdr:y>0</cdr:y>
    </cdr:from>
    <cdr:to>
      <cdr:x>0.70795</cdr:x>
      <cdr:y>0.9464</cdr:y>
    </cdr:to>
    <cdr:pic>
      <cdr:nvPicPr>
        <cdr:cNvPr id="2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2684929" y="-966787"/>
          <a:ext cx="4112278" cy="5439701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0.1036</cdr:x>
      <cdr:y>0.49134</cdr:y>
    </cdr:from>
    <cdr:to>
      <cdr:x>0.52825</cdr:x>
      <cdr:y>0.96337</cdr:y>
    </cdr:to>
    <cdr:pic>
      <cdr:nvPicPr>
        <cdr:cNvPr id="7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2"/>
        <a:stretch xmlns:a="http://schemas.openxmlformats.org/drawingml/2006/main">
          <a:fillRect/>
        </a:stretch>
      </cdr:blipFill>
      <cdr:spPr>
        <a:xfrm xmlns:a="http://schemas.openxmlformats.org/drawingml/2006/main">
          <a:off x="994638" y="2824126"/>
          <a:ext cx="4077150" cy="2713123"/>
        </a:xfrm>
        <a:prstGeom xmlns:a="http://schemas.openxmlformats.org/drawingml/2006/main" prst="rect">
          <a:avLst/>
        </a:prstGeom>
        <a:ln xmlns:a="http://schemas.openxmlformats.org/drawingml/2006/main">
          <a:noFill/>
        </a:ln>
        <a:effectLst xmlns:a="http://schemas.openxmlformats.org/drawingml/2006/main">
          <a:softEdge rad="112500"/>
        </a:effectLst>
      </cdr:spPr>
    </cdr:pic>
  </cdr:relSizeAnchor>
</c:userShapes>
</file>

<file path=ppt/drawings/drawing11.xml><?xml version="1.0" encoding="utf-8"?>
<c:userShapes xmlns:c="http://schemas.openxmlformats.org/drawingml/2006/chart">
  <cdr:relSizeAnchor xmlns:cdr="http://schemas.openxmlformats.org/drawingml/2006/chartDrawing">
    <cdr:from>
      <cdr:x>0.27965</cdr:x>
      <cdr:y>0</cdr:y>
    </cdr:from>
    <cdr:to>
      <cdr:x>0.70795</cdr:x>
      <cdr:y>0.9464</cdr:y>
    </cdr:to>
    <cdr:pic>
      <cdr:nvPicPr>
        <cdr:cNvPr id="2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2684929" y="-966787"/>
          <a:ext cx="4112278" cy="5439701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0.09383</cdr:x>
      <cdr:y>0.41564</cdr:y>
    </cdr:from>
    <cdr:to>
      <cdr:x>0.60736</cdr:x>
      <cdr:y>0.96742</cdr:y>
    </cdr:to>
    <cdr:pic>
      <cdr:nvPicPr>
        <cdr:cNvPr id="6" name="chart"/>
        <cdr:cNvPicPr>
          <a:picLocks xmlns:a="http://schemas.openxmlformats.org/drawingml/2006/main" noChangeAspect="1"/>
        </cdr:cNvPicPr>
      </cdr:nvPicPr>
      <cdr:blipFill rotWithShape="1">
        <a:blip xmlns:a="http://schemas.openxmlformats.org/drawingml/2006/main" xmlns:r="http://schemas.openxmlformats.org/officeDocument/2006/relationships" r:embed="rId2"/>
        <a:srcRect xmlns:a="http://schemas.openxmlformats.org/drawingml/2006/main" t="11505" r="29616" b="12868"/>
        <a:stretch xmlns:a="http://schemas.openxmlformats.org/drawingml/2006/main"/>
      </cdr:blipFill>
      <cdr:spPr>
        <a:xfrm xmlns:a="http://schemas.openxmlformats.org/drawingml/2006/main">
          <a:off x="900881" y="2389019"/>
          <a:ext cx="4930480" cy="3171490"/>
        </a:xfrm>
        <a:prstGeom xmlns:a="http://schemas.openxmlformats.org/drawingml/2006/main" prst="rect">
          <a:avLst/>
        </a:prstGeom>
        <a:ln xmlns:a="http://schemas.openxmlformats.org/drawingml/2006/main">
          <a:noFill/>
        </a:ln>
        <a:effectLst xmlns:a="http://schemas.openxmlformats.org/drawingml/2006/main">
          <a:softEdge rad="112500"/>
        </a:effectLst>
      </cdr:spPr>
    </cdr:pic>
  </cdr:relSizeAnchor>
</c:userShapes>
</file>

<file path=ppt/drawings/drawing12.xml><?xml version="1.0" encoding="utf-8"?>
<c:userShapes xmlns:c="http://schemas.openxmlformats.org/drawingml/2006/chart">
  <cdr:relSizeAnchor xmlns:cdr="http://schemas.openxmlformats.org/drawingml/2006/chartDrawing">
    <cdr:from>
      <cdr:x>0.27965</cdr:x>
      <cdr:y>0</cdr:y>
    </cdr:from>
    <cdr:to>
      <cdr:x>0.70795</cdr:x>
      <cdr:y>0.9464</cdr:y>
    </cdr:to>
    <cdr:pic>
      <cdr:nvPicPr>
        <cdr:cNvPr id="2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2684929" y="-966787"/>
          <a:ext cx="4112278" cy="5439701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0.01968</cdr:x>
      <cdr:y>0.63265</cdr:y>
    </cdr:from>
    <cdr:to>
      <cdr:x>0.29299</cdr:x>
      <cdr:y>0.97541</cdr:y>
    </cdr:to>
    <cdr:pic>
      <cdr:nvPicPr>
        <cdr:cNvPr id="3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2"/>
        <a:stretch xmlns:a="http://schemas.openxmlformats.org/drawingml/2006/main">
          <a:fillRect/>
        </a:stretch>
      </cdr:blipFill>
      <cdr:spPr>
        <a:xfrm xmlns:a="http://schemas.openxmlformats.org/drawingml/2006/main">
          <a:off x="188912" y="3636339"/>
          <a:ext cx="2624137" cy="1970073"/>
        </a:xfrm>
        <a:prstGeom xmlns:a="http://schemas.openxmlformats.org/drawingml/2006/main" prst="rect">
          <a:avLst/>
        </a:prstGeom>
        <a:ln xmlns:a="http://schemas.openxmlformats.org/drawingml/2006/main">
          <a:noFill/>
        </a:ln>
        <a:effectLst xmlns:a="http://schemas.openxmlformats.org/drawingml/2006/main">
          <a:softEdge rad="112500"/>
        </a:effectLst>
      </cdr:spPr>
    </cdr:pic>
  </cdr:relSizeAnchor>
  <cdr:relSizeAnchor xmlns:cdr="http://schemas.openxmlformats.org/drawingml/2006/chartDrawing">
    <cdr:from>
      <cdr:x>0.30398</cdr:x>
      <cdr:y>0.57554</cdr:y>
    </cdr:from>
    <cdr:to>
      <cdr:x>0.62575</cdr:x>
      <cdr:y>0.95859</cdr:y>
    </cdr:to>
    <cdr:pic>
      <cdr:nvPicPr>
        <cdr:cNvPr id="4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3"/>
        <a:stretch xmlns:a="http://schemas.openxmlformats.org/drawingml/2006/main">
          <a:fillRect/>
        </a:stretch>
      </cdr:blipFill>
      <cdr:spPr>
        <a:xfrm xmlns:a="http://schemas.openxmlformats.org/drawingml/2006/main">
          <a:off x="2918565" y="3308102"/>
          <a:ext cx="3089383" cy="2201680"/>
        </a:xfrm>
        <a:prstGeom xmlns:a="http://schemas.openxmlformats.org/drawingml/2006/main" prst="rect">
          <a:avLst/>
        </a:prstGeom>
        <a:ln xmlns:a="http://schemas.openxmlformats.org/drawingml/2006/main">
          <a:noFill/>
        </a:ln>
        <a:effectLst xmlns:a="http://schemas.openxmlformats.org/drawingml/2006/main">
          <a:softEdge rad="112500"/>
        </a:effectLst>
      </cdr:spPr>
    </cdr:pic>
  </cdr:relSizeAnchor>
  <cdr:relSizeAnchor xmlns:cdr="http://schemas.openxmlformats.org/drawingml/2006/chartDrawing">
    <cdr:from>
      <cdr:x>0.6272</cdr:x>
      <cdr:y>0.56008</cdr:y>
    </cdr:from>
    <cdr:to>
      <cdr:x>0.99084</cdr:x>
      <cdr:y>0.96502</cdr:y>
    </cdr:to>
    <cdr:pic>
      <cdr:nvPicPr>
        <cdr:cNvPr id="5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4"/>
        <a:stretch xmlns:a="http://schemas.openxmlformats.org/drawingml/2006/main">
          <a:fillRect/>
        </a:stretch>
      </cdr:blipFill>
      <cdr:spPr>
        <a:xfrm xmlns:a="http://schemas.openxmlformats.org/drawingml/2006/main">
          <a:off x="6021879" y="3219189"/>
          <a:ext cx="3491333" cy="2327555"/>
        </a:xfrm>
        <a:prstGeom xmlns:a="http://schemas.openxmlformats.org/drawingml/2006/main" prst="rect">
          <a:avLst/>
        </a:prstGeom>
        <a:ln xmlns:a="http://schemas.openxmlformats.org/drawingml/2006/main">
          <a:noFill/>
        </a:ln>
        <a:effectLst xmlns:a="http://schemas.openxmlformats.org/drawingml/2006/main">
          <a:softEdge rad="112500"/>
        </a:effectLst>
      </cdr:spPr>
    </cdr:pic>
  </cdr:relSizeAnchor>
</c:userShapes>
</file>

<file path=ppt/drawings/drawing13.xml><?xml version="1.0" encoding="utf-8"?>
<c:userShapes xmlns:c="http://schemas.openxmlformats.org/drawingml/2006/chart">
  <cdr:relSizeAnchor xmlns:cdr="http://schemas.openxmlformats.org/drawingml/2006/chartDrawing">
    <cdr:from>
      <cdr:x>0.27965</cdr:x>
      <cdr:y>0</cdr:y>
    </cdr:from>
    <cdr:to>
      <cdr:x>0.70795</cdr:x>
      <cdr:y>0.9464</cdr:y>
    </cdr:to>
    <cdr:pic>
      <cdr:nvPicPr>
        <cdr:cNvPr id="2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2684929" y="-966787"/>
          <a:ext cx="4112278" cy="5439701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0.10614</cdr:x>
      <cdr:y>0.66119</cdr:y>
    </cdr:from>
    <cdr:to>
      <cdr:x>0.42727</cdr:x>
      <cdr:y>1</cdr:y>
    </cdr:to>
    <cdr:pic>
      <cdr:nvPicPr>
        <cdr:cNvPr id="6" name="chart"/>
        <cdr:cNvPicPr>
          <a:picLocks xmlns:a="http://schemas.openxmlformats.org/drawingml/2006/main" noChangeAspect="1"/>
        </cdr:cNvPicPr>
      </cdr:nvPicPr>
      <cdr:blipFill rotWithShape="1">
        <a:blip xmlns:a="http://schemas.openxmlformats.org/drawingml/2006/main" xmlns:r="http://schemas.openxmlformats.org/officeDocument/2006/relationships" r:embed="rId2"/>
        <a:srcRect xmlns:a="http://schemas.openxmlformats.org/drawingml/2006/main" r="5219"/>
        <a:stretch xmlns:a="http://schemas.openxmlformats.org/drawingml/2006/main"/>
      </cdr:blipFill>
      <cdr:spPr>
        <a:xfrm xmlns:a="http://schemas.openxmlformats.org/drawingml/2006/main">
          <a:off x="1019110" y="3800397"/>
          <a:ext cx="3083164" cy="1947380"/>
        </a:xfrm>
        <a:prstGeom xmlns:a="http://schemas.openxmlformats.org/drawingml/2006/main" prst="rect">
          <a:avLst/>
        </a:prstGeom>
        <a:ln xmlns:a="http://schemas.openxmlformats.org/drawingml/2006/main">
          <a:noFill/>
        </a:ln>
        <a:effectLst xmlns:a="http://schemas.openxmlformats.org/drawingml/2006/main">
          <a:softEdge rad="112500"/>
        </a:effectLst>
      </cdr:spPr>
    </cdr:pic>
  </cdr:relSizeAnchor>
</c:userShapes>
</file>

<file path=ppt/drawings/drawing14.xml><?xml version="1.0" encoding="utf-8"?>
<c:userShapes xmlns:c="http://schemas.openxmlformats.org/drawingml/2006/chart">
  <cdr:relSizeAnchor xmlns:cdr="http://schemas.openxmlformats.org/drawingml/2006/chartDrawing">
    <cdr:from>
      <cdr:x>0.27965</cdr:x>
      <cdr:y>0</cdr:y>
    </cdr:from>
    <cdr:to>
      <cdr:x>0.70795</cdr:x>
      <cdr:y>0.9464</cdr:y>
    </cdr:to>
    <cdr:pic>
      <cdr:nvPicPr>
        <cdr:cNvPr id="2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2684929" y="-966787"/>
          <a:ext cx="4112278" cy="5439701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0.05142</cdr:x>
      <cdr:y>0.42475</cdr:y>
    </cdr:from>
    <cdr:to>
      <cdr:x>0.54098</cdr:x>
      <cdr:y>0.9703</cdr:y>
    </cdr:to>
    <cdr:pic>
      <cdr:nvPicPr>
        <cdr:cNvPr id="3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2"/>
        <a:stretch xmlns:a="http://schemas.openxmlformats.org/drawingml/2006/main">
          <a:fillRect/>
        </a:stretch>
      </cdr:blipFill>
      <cdr:spPr>
        <a:xfrm xmlns:a="http://schemas.openxmlformats.org/drawingml/2006/main">
          <a:off x="493712" y="2441340"/>
          <a:ext cx="4700348" cy="3135712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</cdr:x>
      <cdr:y>0</cdr:y>
    </cdr:from>
    <cdr:to>
      <cdr:x>1</cdr:x>
      <cdr:y>1</cdr:y>
    </cdr:to>
    <cdr:pic>
      <cdr:nvPicPr>
        <cdr:cNvPr id="4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3"/>
        <a:stretch xmlns:a="http://schemas.openxmlformats.org/drawingml/2006/main">
          <a:fillRect/>
        </a:stretch>
      </cdr:blipFill>
      <cdr:spPr>
        <a:xfrm xmlns:a="http://schemas.openxmlformats.org/drawingml/2006/main">
          <a:off x="0" y="-3233390"/>
          <a:ext cx="5096887" cy="2818358"/>
        </a:xfrm>
        <a:prstGeom xmlns:a="http://schemas.openxmlformats.org/drawingml/2006/main" prst="rect">
          <a:avLst/>
        </a:prstGeom>
        <a:ln xmlns:a="http://schemas.openxmlformats.org/drawingml/2006/main">
          <a:noFill/>
        </a:ln>
        <a:effectLst xmlns:a="http://schemas.openxmlformats.org/drawingml/2006/main">
          <a:softEdge rad="112500"/>
        </a:effectLst>
      </cdr:spPr>
    </cdr:pic>
  </cdr:relSizeAnchor>
</c:userShapes>
</file>

<file path=ppt/drawings/drawing15.xml><?xml version="1.0" encoding="utf-8"?>
<c:userShapes xmlns:c="http://schemas.openxmlformats.org/drawingml/2006/chart">
  <cdr:relSizeAnchor xmlns:cdr="http://schemas.openxmlformats.org/drawingml/2006/chartDrawing">
    <cdr:from>
      <cdr:x>0.27965</cdr:x>
      <cdr:y>0</cdr:y>
    </cdr:from>
    <cdr:to>
      <cdr:x>0.70795</cdr:x>
      <cdr:y>0.9464</cdr:y>
    </cdr:to>
    <cdr:pic>
      <cdr:nvPicPr>
        <cdr:cNvPr id="2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2684929" y="-966787"/>
          <a:ext cx="4112278" cy="5439701"/>
        </a:xfrm>
        <a:prstGeom xmlns:a="http://schemas.openxmlformats.org/drawingml/2006/main" prst="rect">
          <a:avLst/>
        </a:prstGeom>
      </cdr:spPr>
    </cdr:pic>
  </cdr:relSizeAnchor>
</c:userShapes>
</file>

<file path=ppt/drawings/drawing16.xml><?xml version="1.0" encoding="utf-8"?>
<c:userShapes xmlns:c="http://schemas.openxmlformats.org/drawingml/2006/chart">
  <cdr:relSizeAnchor xmlns:cdr="http://schemas.openxmlformats.org/drawingml/2006/chartDrawing">
    <cdr:from>
      <cdr:x>0.27965</cdr:x>
      <cdr:y>0</cdr:y>
    </cdr:from>
    <cdr:to>
      <cdr:x>0.70795</cdr:x>
      <cdr:y>0.9464</cdr:y>
    </cdr:to>
    <cdr:pic>
      <cdr:nvPicPr>
        <cdr:cNvPr id="2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2684929" y="-966787"/>
          <a:ext cx="4112278" cy="5439701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0.19589</cdr:x>
      <cdr:y>0.59104</cdr:y>
    </cdr:from>
    <cdr:to>
      <cdr:x>0.36144</cdr:x>
      <cdr:y>0.84413</cdr:y>
    </cdr:to>
    <cdr:pic>
      <cdr:nvPicPr>
        <cdr:cNvPr id="5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2"/>
        <a:stretch xmlns:a="http://schemas.openxmlformats.org/drawingml/2006/main">
          <a:fillRect/>
        </a:stretch>
      </cdr:blipFill>
      <cdr:spPr>
        <a:xfrm xmlns:a="http://schemas.openxmlformats.org/drawingml/2006/main">
          <a:off x="1854295" y="3476603"/>
          <a:ext cx="1567099" cy="1488744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0.36332</cdr:x>
      <cdr:y>0.59082</cdr:y>
    </cdr:from>
    <cdr:to>
      <cdr:x>0.52855</cdr:x>
      <cdr:y>0.85007</cdr:y>
    </cdr:to>
    <cdr:pic>
      <cdr:nvPicPr>
        <cdr:cNvPr id="6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3"/>
        <a:stretch xmlns:a="http://schemas.openxmlformats.org/drawingml/2006/main">
          <a:fillRect/>
        </a:stretch>
      </cdr:blipFill>
      <cdr:spPr>
        <a:xfrm xmlns:a="http://schemas.openxmlformats.org/drawingml/2006/main">
          <a:off x="3439235" y="3475331"/>
          <a:ext cx="1564043" cy="1524942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0.52625</cdr:x>
      <cdr:y>0.59554</cdr:y>
    </cdr:from>
    <cdr:to>
      <cdr:x>0.68292</cdr:x>
      <cdr:y>0.84557</cdr:y>
    </cdr:to>
    <cdr:pic>
      <cdr:nvPicPr>
        <cdr:cNvPr id="7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4"/>
        <a:stretch xmlns:a="http://schemas.openxmlformats.org/drawingml/2006/main">
          <a:fillRect/>
        </a:stretch>
      </cdr:blipFill>
      <cdr:spPr>
        <a:xfrm xmlns:a="http://schemas.openxmlformats.org/drawingml/2006/main">
          <a:off x="4981520" y="3503071"/>
          <a:ext cx="1483093" cy="1470734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0.69159</cdr:x>
      <cdr:y>0.57935</cdr:y>
    </cdr:from>
    <cdr:to>
      <cdr:x>0.85438</cdr:x>
      <cdr:y>0.85007</cdr:y>
    </cdr:to>
    <cdr:pic>
      <cdr:nvPicPr>
        <cdr:cNvPr id="8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5"/>
        <a:stretch xmlns:a="http://schemas.openxmlformats.org/drawingml/2006/main">
          <a:fillRect/>
        </a:stretch>
      </cdr:blipFill>
      <cdr:spPr>
        <a:xfrm xmlns:a="http://schemas.openxmlformats.org/drawingml/2006/main">
          <a:off x="6546635" y="3407867"/>
          <a:ext cx="1541038" cy="1592406"/>
        </a:xfrm>
        <a:prstGeom xmlns:a="http://schemas.openxmlformats.org/drawingml/2006/main" prst="rect">
          <a:avLst/>
        </a:prstGeom>
      </cdr:spPr>
    </cdr:pic>
  </cdr:relSizeAnchor>
</c:userShapes>
</file>

<file path=ppt/drawings/drawing17.xml><?xml version="1.0" encoding="utf-8"?>
<c:userShapes xmlns:c="http://schemas.openxmlformats.org/drawingml/2006/chart">
  <cdr:relSizeAnchor xmlns:cdr="http://schemas.openxmlformats.org/drawingml/2006/chartDrawing">
    <cdr:from>
      <cdr:x>0.27965</cdr:x>
      <cdr:y>0</cdr:y>
    </cdr:from>
    <cdr:to>
      <cdr:x>0.70795</cdr:x>
      <cdr:y>0.9464</cdr:y>
    </cdr:to>
    <cdr:pic>
      <cdr:nvPicPr>
        <cdr:cNvPr id="2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2684929" y="-966787"/>
          <a:ext cx="4112278" cy="5439701"/>
        </a:xfrm>
        <a:prstGeom xmlns:a="http://schemas.openxmlformats.org/drawingml/2006/main" prst="rect">
          <a:avLst/>
        </a:prstGeom>
      </cdr:spPr>
    </cdr:pic>
  </cdr:relSizeAnchor>
</c:userShapes>
</file>

<file path=ppt/drawings/drawing18.xml><?xml version="1.0" encoding="utf-8"?>
<c:userShapes xmlns:c="http://schemas.openxmlformats.org/drawingml/2006/chart">
  <cdr:relSizeAnchor xmlns:cdr="http://schemas.openxmlformats.org/drawingml/2006/chartDrawing">
    <cdr:from>
      <cdr:x>0.27965</cdr:x>
      <cdr:y>0</cdr:y>
    </cdr:from>
    <cdr:to>
      <cdr:x>0.70795</cdr:x>
      <cdr:y>0.9464</cdr:y>
    </cdr:to>
    <cdr:pic>
      <cdr:nvPicPr>
        <cdr:cNvPr id="2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2684929" y="-966787"/>
          <a:ext cx="4112278" cy="5439701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0.0483</cdr:x>
      <cdr:y>0.61717</cdr:y>
    </cdr:from>
    <cdr:to>
      <cdr:x>0.1449</cdr:x>
      <cdr:y>0.77262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457200" y="3630306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</c:userShapes>
</file>

<file path=ppt/drawings/drawing19.xml><?xml version="1.0" encoding="utf-8"?>
<c:userShapes xmlns:c="http://schemas.openxmlformats.org/drawingml/2006/chart">
  <cdr:relSizeAnchor xmlns:cdr="http://schemas.openxmlformats.org/drawingml/2006/chartDrawing">
    <cdr:from>
      <cdr:x>0.27965</cdr:x>
      <cdr:y>0</cdr:y>
    </cdr:from>
    <cdr:to>
      <cdr:x>0.70795</cdr:x>
      <cdr:y>0.9464</cdr:y>
    </cdr:to>
    <cdr:pic>
      <cdr:nvPicPr>
        <cdr:cNvPr id="2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2684929" y="-966787"/>
          <a:ext cx="4112278" cy="5439701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0.0483</cdr:x>
      <cdr:y>0.61717</cdr:y>
    </cdr:from>
    <cdr:to>
      <cdr:x>0.1449</cdr:x>
      <cdr:y>0.77262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457200" y="3630306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0.27965</cdr:x>
      <cdr:y>0</cdr:y>
    </cdr:from>
    <cdr:to>
      <cdr:x>0.70795</cdr:x>
      <cdr:y>0.9464</cdr:y>
    </cdr:to>
    <cdr:pic>
      <cdr:nvPicPr>
        <cdr:cNvPr id="2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2684929" y="-966787"/>
          <a:ext cx="4112278" cy="5439701"/>
        </a:xfrm>
        <a:prstGeom xmlns:a="http://schemas.openxmlformats.org/drawingml/2006/main" prst="rect">
          <a:avLst/>
        </a:prstGeom>
      </cdr:spPr>
    </cdr:pic>
  </cdr:relSizeAnchor>
</c:userShapes>
</file>

<file path=ppt/drawings/drawing20.xml><?xml version="1.0" encoding="utf-8"?>
<c:userShapes xmlns:c="http://schemas.openxmlformats.org/drawingml/2006/chart">
  <cdr:relSizeAnchor xmlns:cdr="http://schemas.openxmlformats.org/drawingml/2006/chartDrawing">
    <cdr:from>
      <cdr:x>0.27965</cdr:x>
      <cdr:y>0</cdr:y>
    </cdr:from>
    <cdr:to>
      <cdr:x>0.70795</cdr:x>
      <cdr:y>0.9464</cdr:y>
    </cdr:to>
    <cdr:pic>
      <cdr:nvPicPr>
        <cdr:cNvPr id="2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2684929" y="-966787"/>
          <a:ext cx="4112278" cy="5439701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0.0483</cdr:x>
      <cdr:y>0.61717</cdr:y>
    </cdr:from>
    <cdr:to>
      <cdr:x>0.1449</cdr:x>
      <cdr:y>0.77262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457200" y="3630306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0.0161</cdr:x>
      <cdr:y>0.11843</cdr:y>
    </cdr:from>
    <cdr:to>
      <cdr:x>0.8866</cdr:x>
      <cdr:y>0.85847</cdr:y>
    </cdr:to>
    <cdr:pic>
      <cdr:nvPicPr>
        <cdr:cNvPr id="4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2"/>
        <a:stretch xmlns:a="http://schemas.openxmlformats.org/drawingml/2006/main">
          <a:fillRect/>
        </a:stretch>
      </cdr:blipFill>
      <cdr:spPr>
        <a:xfrm xmlns:a="http://schemas.openxmlformats.org/drawingml/2006/main">
          <a:off x="152400" y="696645"/>
          <a:ext cx="8240211" cy="4353030"/>
        </a:xfrm>
        <a:prstGeom xmlns:a="http://schemas.openxmlformats.org/drawingml/2006/main" prst="rect">
          <a:avLst/>
        </a:prstGeom>
        <a:ln xmlns:a="http://schemas.openxmlformats.org/drawingml/2006/main">
          <a:noFill/>
        </a:ln>
        <a:effectLst xmlns:a="http://schemas.openxmlformats.org/drawingml/2006/main">
          <a:outerShdw blurRad="292100" dist="139700" dir="2700000" algn="tl" rotWithShape="0">
            <a:srgbClr val="333333">
              <a:alpha val="65000"/>
            </a:srgbClr>
          </a:outerShdw>
        </a:effectLst>
      </cdr:spPr>
    </cdr:pic>
  </cdr:relSizeAnchor>
</c:userShapes>
</file>

<file path=ppt/drawings/drawing21.xml><?xml version="1.0" encoding="utf-8"?>
<c:userShapes xmlns:c="http://schemas.openxmlformats.org/drawingml/2006/chart">
  <cdr:relSizeAnchor xmlns:cdr="http://schemas.openxmlformats.org/drawingml/2006/chartDrawing">
    <cdr:from>
      <cdr:x>0.27965</cdr:x>
      <cdr:y>0</cdr:y>
    </cdr:from>
    <cdr:to>
      <cdr:x>0.70795</cdr:x>
      <cdr:y>0.9464</cdr:y>
    </cdr:to>
    <cdr:pic>
      <cdr:nvPicPr>
        <cdr:cNvPr id="2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2684929" y="-966787"/>
          <a:ext cx="4112278" cy="5439701"/>
        </a:xfrm>
        <a:prstGeom xmlns:a="http://schemas.openxmlformats.org/drawingml/2006/main" prst="rect">
          <a:avLst/>
        </a:prstGeom>
      </cdr:spPr>
    </cdr:pic>
  </cdr:relSizeAnchor>
</c:userShapes>
</file>

<file path=ppt/drawings/drawing22.xml><?xml version="1.0" encoding="utf-8"?>
<c:userShapes xmlns:c="http://schemas.openxmlformats.org/drawingml/2006/chart">
  <cdr:relSizeAnchor xmlns:cdr="http://schemas.openxmlformats.org/drawingml/2006/chartDrawing">
    <cdr:from>
      <cdr:x>0.27965</cdr:x>
      <cdr:y>0</cdr:y>
    </cdr:from>
    <cdr:to>
      <cdr:x>0.70795</cdr:x>
      <cdr:y>0.9464</cdr:y>
    </cdr:to>
    <cdr:pic>
      <cdr:nvPicPr>
        <cdr:cNvPr id="2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2684929" y="-966787"/>
          <a:ext cx="4112278" cy="5439701"/>
        </a:xfrm>
        <a:prstGeom xmlns:a="http://schemas.openxmlformats.org/drawingml/2006/main" prst="rect">
          <a:avLst/>
        </a:prstGeom>
      </cdr:spPr>
    </cdr:pic>
  </cdr:relSizeAnchor>
</c:userShapes>
</file>

<file path=ppt/drawings/drawing23.xml><?xml version="1.0" encoding="utf-8"?>
<c:userShapes xmlns:c="http://schemas.openxmlformats.org/drawingml/2006/chart">
  <cdr:relSizeAnchor xmlns:cdr="http://schemas.openxmlformats.org/drawingml/2006/chartDrawing">
    <cdr:from>
      <cdr:x>0.52787</cdr:x>
      <cdr:y>0</cdr:y>
    </cdr:from>
    <cdr:to>
      <cdr:x>1</cdr:x>
      <cdr:y>0.9464</cdr:y>
    </cdr:to>
    <cdr:pic>
      <cdr:nvPicPr>
        <cdr:cNvPr id="2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2690472" y="0"/>
          <a:ext cx="2406415" cy="2667294"/>
        </a:xfrm>
        <a:prstGeom xmlns:a="http://schemas.openxmlformats.org/drawingml/2006/main" prst="rect">
          <a:avLst/>
        </a:prstGeom>
      </cdr:spPr>
    </cdr:pic>
  </cdr:relSizeAnchor>
</c:userShapes>
</file>

<file path=ppt/drawings/drawing24.xml><?xml version="1.0" encoding="utf-8"?>
<c:userShapes xmlns:c="http://schemas.openxmlformats.org/drawingml/2006/chart">
  <cdr:relSizeAnchor xmlns:cdr="http://schemas.openxmlformats.org/drawingml/2006/chartDrawing">
    <cdr:from>
      <cdr:x>0.52787</cdr:x>
      <cdr:y>0</cdr:y>
    </cdr:from>
    <cdr:to>
      <cdr:x>1</cdr:x>
      <cdr:y>0.9464</cdr:y>
    </cdr:to>
    <cdr:pic>
      <cdr:nvPicPr>
        <cdr:cNvPr id="2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2690472" y="0"/>
          <a:ext cx="2406415" cy="2667294"/>
        </a:xfrm>
        <a:prstGeom xmlns:a="http://schemas.openxmlformats.org/drawingml/2006/main" prst="rect">
          <a:avLst/>
        </a:prstGeom>
      </cdr:spPr>
    </cdr:pic>
  </cdr:relSizeAnchor>
</c:userShapes>
</file>

<file path=ppt/drawings/drawing25.xml><?xml version="1.0" encoding="utf-8"?>
<c:userShapes xmlns:c="http://schemas.openxmlformats.org/drawingml/2006/chart">
  <cdr:relSizeAnchor xmlns:cdr="http://schemas.openxmlformats.org/drawingml/2006/chartDrawing">
    <cdr:from>
      <cdr:x>0.52787</cdr:x>
      <cdr:y>0</cdr:y>
    </cdr:from>
    <cdr:to>
      <cdr:x>1</cdr:x>
      <cdr:y>0.9464</cdr:y>
    </cdr:to>
    <cdr:pic>
      <cdr:nvPicPr>
        <cdr:cNvPr id="2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2690472" y="0"/>
          <a:ext cx="2406415" cy="2667294"/>
        </a:xfrm>
        <a:prstGeom xmlns:a="http://schemas.openxmlformats.org/drawingml/2006/main" prst="rect">
          <a:avLst/>
        </a:prstGeom>
      </cdr:spPr>
    </cdr:pic>
  </cdr:relSizeAnchor>
</c:userShapes>
</file>

<file path=ppt/drawings/drawing26.xml><?xml version="1.0" encoding="utf-8"?>
<c:userShapes xmlns:c="http://schemas.openxmlformats.org/drawingml/2006/chart">
  <cdr:relSizeAnchor xmlns:cdr="http://schemas.openxmlformats.org/drawingml/2006/chartDrawing">
    <cdr:from>
      <cdr:x>0.52787</cdr:x>
      <cdr:y>0</cdr:y>
    </cdr:from>
    <cdr:to>
      <cdr:x>1</cdr:x>
      <cdr:y>0.9464</cdr:y>
    </cdr:to>
    <cdr:pic>
      <cdr:nvPicPr>
        <cdr:cNvPr id="2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2690472" y="0"/>
          <a:ext cx="2406415" cy="2667294"/>
        </a:xfrm>
        <a:prstGeom xmlns:a="http://schemas.openxmlformats.org/drawingml/2006/main" prst="rect">
          <a:avLst/>
        </a:prstGeom>
      </cdr:spPr>
    </cdr:pic>
  </cdr:relSizeAnchor>
</c:userShapes>
</file>

<file path=ppt/drawings/drawing27.xml><?xml version="1.0" encoding="utf-8"?>
<c:userShapes xmlns:c="http://schemas.openxmlformats.org/drawingml/2006/chart">
  <cdr:relSizeAnchor xmlns:cdr="http://schemas.openxmlformats.org/drawingml/2006/chartDrawing">
    <cdr:from>
      <cdr:x>0.52787</cdr:x>
      <cdr:y>0</cdr:y>
    </cdr:from>
    <cdr:to>
      <cdr:x>1</cdr:x>
      <cdr:y>0.9464</cdr:y>
    </cdr:to>
    <cdr:pic>
      <cdr:nvPicPr>
        <cdr:cNvPr id="2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2690472" y="0"/>
          <a:ext cx="2406415" cy="2667294"/>
        </a:xfrm>
        <a:prstGeom xmlns:a="http://schemas.openxmlformats.org/drawingml/2006/main" prst="rect">
          <a:avLst/>
        </a:prstGeom>
      </cdr:spPr>
    </cdr:pic>
  </cdr:relSizeAnchor>
</c:userShapes>
</file>

<file path=ppt/drawings/drawing28.xml><?xml version="1.0" encoding="utf-8"?>
<c:userShapes xmlns:c="http://schemas.openxmlformats.org/drawingml/2006/chart">
  <cdr:relSizeAnchor xmlns:cdr="http://schemas.openxmlformats.org/drawingml/2006/chartDrawing">
    <cdr:from>
      <cdr:x>0.51383</cdr:x>
      <cdr:y>0.01454</cdr:y>
    </cdr:from>
    <cdr:to>
      <cdr:x>0.98596</cdr:x>
      <cdr:y>0.96094</cdr:y>
    </cdr:to>
    <cdr:pic>
      <cdr:nvPicPr>
        <cdr:cNvPr id="2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4994558" y="88590"/>
          <a:ext cx="4589228" cy="5767101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0.03168</cdr:x>
      <cdr:y>0.43673</cdr:y>
    </cdr:from>
    <cdr:to>
      <cdr:x>0.3672</cdr:x>
      <cdr:y>0.83987</cdr:y>
    </cdr:to>
    <cdr:pic>
      <cdr:nvPicPr>
        <cdr:cNvPr id="3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2"/>
        <a:stretch xmlns:a="http://schemas.openxmlformats.org/drawingml/2006/main">
          <a:fillRect/>
        </a:stretch>
      </cdr:blipFill>
      <cdr:spPr>
        <a:xfrm xmlns:a="http://schemas.openxmlformats.org/drawingml/2006/main">
          <a:off x="307975" y="2661314"/>
          <a:ext cx="3261342" cy="2456596"/>
        </a:xfrm>
        <a:prstGeom xmlns:a="http://schemas.openxmlformats.org/drawingml/2006/main" prst="rect">
          <a:avLst/>
        </a:prstGeom>
      </cdr:spPr>
    </cdr:pic>
  </cdr:relSizeAnchor>
</c:userShapes>
</file>

<file path=ppt/drawings/drawing29.xml><?xml version="1.0" encoding="utf-8"?>
<c:userShapes xmlns:c="http://schemas.openxmlformats.org/drawingml/2006/chart">
  <cdr:relSizeAnchor xmlns:cdr="http://schemas.openxmlformats.org/drawingml/2006/chartDrawing">
    <cdr:from>
      <cdr:x>0.51383</cdr:x>
      <cdr:y>0.01454</cdr:y>
    </cdr:from>
    <cdr:to>
      <cdr:x>0.98596</cdr:x>
      <cdr:y>0.96094</cdr:y>
    </cdr:to>
    <cdr:pic>
      <cdr:nvPicPr>
        <cdr:cNvPr id="2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4994558" y="88590"/>
          <a:ext cx="4589228" cy="5767101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0.06304</cdr:x>
      <cdr:y>0.24412</cdr:y>
    </cdr:from>
    <cdr:to>
      <cdr:x>0.6738</cdr:x>
      <cdr:y>0.91825</cdr:y>
    </cdr:to>
    <cdr:pic>
      <cdr:nvPicPr>
        <cdr:cNvPr id="4" name="chart"/>
        <cdr:cNvPicPr>
          <a:picLocks xmlns:a="http://schemas.openxmlformats.org/drawingml/2006/main" noChangeAspect="1"/>
        </cdr:cNvPicPr>
      </cdr:nvPicPr>
      <cdr:blipFill rotWithShape="1">
        <a:blip xmlns:a="http://schemas.openxmlformats.org/drawingml/2006/main" xmlns:r="http://schemas.openxmlformats.org/officeDocument/2006/relationships" r:embed="rId2"/>
        <a:srcRect xmlns:a="http://schemas.openxmlformats.org/drawingml/2006/main" r="37243"/>
        <a:stretch xmlns:a="http://schemas.openxmlformats.org/drawingml/2006/main"/>
      </cdr:blipFill>
      <cdr:spPr>
        <a:xfrm xmlns:a="http://schemas.openxmlformats.org/drawingml/2006/main">
          <a:off x="612775" y="1487607"/>
          <a:ext cx="5936776" cy="4107976"/>
        </a:xfrm>
        <a:prstGeom xmlns:a="http://schemas.openxmlformats.org/drawingml/2006/main" prst="rect">
          <a:avLst/>
        </a:prstGeom>
        <a:ln xmlns:a="http://schemas.openxmlformats.org/drawingml/2006/main">
          <a:noFill/>
        </a:ln>
        <a:effectLst xmlns:a="http://schemas.openxmlformats.org/drawingml/2006/main">
          <a:softEdge rad="112500"/>
        </a:effectLst>
      </cdr:spPr>
    </cdr:pic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0.27965</cdr:x>
      <cdr:y>0</cdr:y>
    </cdr:from>
    <cdr:to>
      <cdr:x>0.70795</cdr:x>
      <cdr:y>0.9464</cdr:y>
    </cdr:to>
    <cdr:pic>
      <cdr:nvPicPr>
        <cdr:cNvPr id="2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2684929" y="-966787"/>
          <a:ext cx="4112278" cy="5439701"/>
        </a:xfrm>
        <a:prstGeom xmlns:a="http://schemas.openxmlformats.org/drawingml/2006/main" prst="rect">
          <a:avLst/>
        </a:prstGeom>
      </cdr:spPr>
    </cdr:pic>
  </cdr:relSizeAnchor>
</c:userShapes>
</file>

<file path=ppt/drawings/drawing30.xml><?xml version="1.0" encoding="utf-8"?>
<c:userShapes xmlns:c="http://schemas.openxmlformats.org/drawingml/2006/chart">
  <cdr:relSizeAnchor xmlns:cdr="http://schemas.openxmlformats.org/drawingml/2006/chartDrawing">
    <cdr:from>
      <cdr:x>0.51383</cdr:x>
      <cdr:y>0.01454</cdr:y>
    </cdr:from>
    <cdr:to>
      <cdr:x>0.98596</cdr:x>
      <cdr:y>0.96094</cdr:y>
    </cdr:to>
    <cdr:pic>
      <cdr:nvPicPr>
        <cdr:cNvPr id="2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4994558" y="88590"/>
          <a:ext cx="4589228" cy="5767101"/>
        </a:xfrm>
        <a:prstGeom xmlns:a="http://schemas.openxmlformats.org/drawingml/2006/main" prst="rect">
          <a:avLst/>
        </a:prstGeom>
      </cdr:spPr>
    </cdr:pic>
  </cdr:relSizeAnchor>
</c:userShapes>
</file>

<file path=ppt/drawings/drawing31.xml><?xml version="1.0" encoding="utf-8"?>
<c:userShapes xmlns:c="http://schemas.openxmlformats.org/drawingml/2006/chart">
  <cdr:relSizeAnchor xmlns:cdr="http://schemas.openxmlformats.org/drawingml/2006/chartDrawing">
    <cdr:from>
      <cdr:x>0.51383</cdr:x>
      <cdr:y>0.01454</cdr:y>
    </cdr:from>
    <cdr:to>
      <cdr:x>0.98596</cdr:x>
      <cdr:y>0.96094</cdr:y>
    </cdr:to>
    <cdr:pic>
      <cdr:nvPicPr>
        <cdr:cNvPr id="2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4994558" y="88590"/>
          <a:ext cx="4589228" cy="5767101"/>
        </a:xfrm>
        <a:prstGeom xmlns:a="http://schemas.openxmlformats.org/drawingml/2006/main" prst="rect">
          <a:avLst/>
        </a:prstGeom>
      </cdr:spPr>
    </cdr:pic>
  </cdr:relSizeAnchor>
</c:userShapes>
</file>

<file path=ppt/drawings/drawing32.xml><?xml version="1.0" encoding="utf-8"?>
<c:userShapes xmlns:c="http://schemas.openxmlformats.org/drawingml/2006/chart">
  <cdr:relSizeAnchor xmlns:cdr="http://schemas.openxmlformats.org/drawingml/2006/chartDrawing">
    <cdr:from>
      <cdr:x>0.52787</cdr:x>
      <cdr:y>0</cdr:y>
    </cdr:from>
    <cdr:to>
      <cdr:x>1</cdr:x>
      <cdr:y>0.9464</cdr:y>
    </cdr:to>
    <cdr:pic>
      <cdr:nvPicPr>
        <cdr:cNvPr id="2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2690472" y="0"/>
          <a:ext cx="2406415" cy="2667294"/>
        </a:xfrm>
        <a:prstGeom xmlns:a="http://schemas.openxmlformats.org/drawingml/2006/main" prst="rect">
          <a:avLst/>
        </a:prstGeom>
      </cdr:spPr>
    </cdr:pic>
  </cdr:relSizeAnchor>
</c:userShapes>
</file>

<file path=ppt/drawings/drawing33.xml><?xml version="1.0" encoding="utf-8"?>
<c:userShapes xmlns:c="http://schemas.openxmlformats.org/drawingml/2006/chart">
  <cdr:relSizeAnchor xmlns:cdr="http://schemas.openxmlformats.org/drawingml/2006/chartDrawing">
    <cdr:from>
      <cdr:x>0.52787</cdr:x>
      <cdr:y>0</cdr:y>
    </cdr:from>
    <cdr:to>
      <cdr:x>1</cdr:x>
      <cdr:y>0.9464</cdr:y>
    </cdr:to>
    <cdr:pic>
      <cdr:nvPicPr>
        <cdr:cNvPr id="2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2690472" y="0"/>
          <a:ext cx="2406415" cy="2667294"/>
        </a:xfrm>
        <a:prstGeom xmlns:a="http://schemas.openxmlformats.org/drawingml/2006/main" prst="rect">
          <a:avLst/>
        </a:prstGeom>
      </cdr:spPr>
    </cdr:pic>
  </cdr:relSizeAnchor>
</c:userShapes>
</file>

<file path=ppt/drawings/drawing34.xml><?xml version="1.0" encoding="utf-8"?>
<c:userShapes xmlns:c="http://schemas.openxmlformats.org/drawingml/2006/chart">
  <cdr:relSizeAnchor xmlns:cdr="http://schemas.openxmlformats.org/drawingml/2006/chartDrawing">
    <cdr:from>
      <cdr:x>0.52787</cdr:x>
      <cdr:y>0</cdr:y>
    </cdr:from>
    <cdr:to>
      <cdr:x>1</cdr:x>
      <cdr:y>0.9464</cdr:y>
    </cdr:to>
    <cdr:pic>
      <cdr:nvPicPr>
        <cdr:cNvPr id="2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2690494" y="-3208338"/>
          <a:ext cx="2406393" cy="2667294"/>
        </a:xfrm>
        <a:prstGeom xmlns:a="http://schemas.openxmlformats.org/drawingml/2006/main" prst="rect">
          <a:avLst/>
        </a:prstGeom>
      </cdr:spPr>
    </cdr:pic>
  </cdr:relSizeAnchor>
</c:userShapes>
</file>

<file path=ppt/drawings/drawing35.xml><?xml version="1.0" encoding="utf-8"?>
<c:userShapes xmlns:c="http://schemas.openxmlformats.org/drawingml/2006/chart">
  <cdr:relSizeAnchor xmlns:cdr="http://schemas.openxmlformats.org/drawingml/2006/chartDrawing">
    <cdr:from>
      <cdr:x>0.52787</cdr:x>
      <cdr:y>0</cdr:y>
    </cdr:from>
    <cdr:to>
      <cdr:x>1</cdr:x>
      <cdr:y>0.9464</cdr:y>
    </cdr:to>
    <cdr:pic>
      <cdr:nvPicPr>
        <cdr:cNvPr id="2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2690494" y="-3208338"/>
          <a:ext cx="2406393" cy="2667294"/>
        </a:xfrm>
        <a:prstGeom xmlns:a="http://schemas.openxmlformats.org/drawingml/2006/main" prst="rect">
          <a:avLst/>
        </a:prstGeom>
      </cdr:spPr>
    </cdr:pic>
  </cdr:relSizeAnchor>
</c:userShapes>
</file>

<file path=ppt/drawings/drawing36.xml><?xml version="1.0" encoding="utf-8"?>
<c:userShapes xmlns:c="http://schemas.openxmlformats.org/drawingml/2006/chart">
  <cdr:relSizeAnchor xmlns:cdr="http://schemas.openxmlformats.org/drawingml/2006/chartDrawing">
    <cdr:from>
      <cdr:x>0.52787</cdr:x>
      <cdr:y>0</cdr:y>
    </cdr:from>
    <cdr:to>
      <cdr:x>1</cdr:x>
      <cdr:y>0.9464</cdr:y>
    </cdr:to>
    <cdr:pic>
      <cdr:nvPicPr>
        <cdr:cNvPr id="2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2690494" y="-3208338"/>
          <a:ext cx="2406393" cy="2667294"/>
        </a:xfrm>
        <a:prstGeom xmlns:a="http://schemas.openxmlformats.org/drawingml/2006/main" prst="rect">
          <a:avLst/>
        </a:prstGeom>
      </cdr:spPr>
    </cdr:pic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0.27965</cdr:x>
      <cdr:y>0</cdr:y>
    </cdr:from>
    <cdr:to>
      <cdr:x>0.70795</cdr:x>
      <cdr:y>0.9464</cdr:y>
    </cdr:to>
    <cdr:pic>
      <cdr:nvPicPr>
        <cdr:cNvPr id="2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2684929" y="-966787"/>
          <a:ext cx="4112278" cy="5439701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0.23881</cdr:x>
      <cdr:y>0.2537</cdr:y>
    </cdr:from>
    <cdr:to>
      <cdr:x>0.7153</cdr:x>
      <cdr:y>0.98066</cdr:y>
    </cdr:to>
    <cdr:pic>
      <cdr:nvPicPr>
        <cdr:cNvPr id="3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2"/>
        <a:stretch xmlns:a="http://schemas.openxmlformats.org/drawingml/2006/main">
          <a:fillRect/>
        </a:stretch>
      </cdr:blipFill>
      <cdr:spPr>
        <a:xfrm xmlns:a="http://schemas.openxmlformats.org/drawingml/2006/main">
          <a:off x="2292824" y="1458198"/>
          <a:ext cx="4574909" cy="4178417"/>
        </a:xfrm>
        <a:prstGeom xmlns:a="http://schemas.openxmlformats.org/drawingml/2006/main" prst="rect">
          <a:avLst/>
        </a:prstGeom>
        <a:ln xmlns:a="http://schemas.openxmlformats.org/drawingml/2006/main">
          <a:noFill/>
        </a:ln>
        <a:effectLst xmlns:a="http://schemas.openxmlformats.org/drawingml/2006/main">
          <a:softEdge rad="112500"/>
        </a:effectLst>
      </cdr:spPr>
    </cdr:pic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0.27965</cdr:x>
      <cdr:y>0</cdr:y>
    </cdr:from>
    <cdr:to>
      <cdr:x>0.70795</cdr:x>
      <cdr:y>0.9464</cdr:y>
    </cdr:to>
    <cdr:pic>
      <cdr:nvPicPr>
        <cdr:cNvPr id="2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2684929" y="-966787"/>
          <a:ext cx="4112278" cy="5439701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0.03412</cdr:x>
      <cdr:y>0.23884</cdr:y>
    </cdr:from>
    <cdr:to>
      <cdr:x>0.7694</cdr:x>
      <cdr:y>0.90733</cdr:y>
    </cdr:to>
    <cdr:pic>
      <cdr:nvPicPr>
        <cdr:cNvPr id="3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2"/>
        <a:stretch xmlns:a="http://schemas.openxmlformats.org/drawingml/2006/main">
          <a:fillRect/>
        </a:stretch>
      </cdr:blipFill>
      <cdr:spPr>
        <a:xfrm xmlns:a="http://schemas.openxmlformats.org/drawingml/2006/main">
          <a:off x="327546" y="1372817"/>
          <a:ext cx="7059660" cy="3842307"/>
        </a:xfrm>
        <a:prstGeom xmlns:a="http://schemas.openxmlformats.org/drawingml/2006/main" prst="rect">
          <a:avLst/>
        </a:prstGeom>
        <a:ln xmlns:a="http://schemas.openxmlformats.org/drawingml/2006/main">
          <a:noFill/>
        </a:ln>
        <a:effectLst xmlns:a="http://schemas.openxmlformats.org/drawingml/2006/main">
          <a:softEdge rad="112500"/>
        </a:effectLst>
      </cdr:spPr>
    </cdr:pic>
  </cdr:relSizeAnchor>
</c:userShapes>
</file>

<file path=ppt/drawings/drawing6.xml><?xml version="1.0" encoding="utf-8"?>
<c:userShapes xmlns:c="http://schemas.openxmlformats.org/drawingml/2006/chart">
  <cdr:relSizeAnchor xmlns:cdr="http://schemas.openxmlformats.org/drawingml/2006/chartDrawing">
    <cdr:from>
      <cdr:x>0.27965</cdr:x>
      <cdr:y>0</cdr:y>
    </cdr:from>
    <cdr:to>
      <cdr:x>0.70795</cdr:x>
      <cdr:y>0.9464</cdr:y>
    </cdr:to>
    <cdr:pic>
      <cdr:nvPicPr>
        <cdr:cNvPr id="2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2684929" y="-966787"/>
          <a:ext cx="4112278" cy="5439701"/>
        </a:xfrm>
        <a:prstGeom xmlns:a="http://schemas.openxmlformats.org/drawingml/2006/main" prst="rect">
          <a:avLst/>
        </a:prstGeom>
      </cdr:spPr>
    </cdr:pic>
  </cdr:relSizeAnchor>
</c:userShapes>
</file>

<file path=ppt/drawings/drawing7.xml><?xml version="1.0" encoding="utf-8"?>
<c:userShapes xmlns:c="http://schemas.openxmlformats.org/drawingml/2006/chart">
  <cdr:relSizeAnchor xmlns:cdr="http://schemas.openxmlformats.org/drawingml/2006/chartDrawing">
    <cdr:from>
      <cdr:x>0.27965</cdr:x>
      <cdr:y>0</cdr:y>
    </cdr:from>
    <cdr:to>
      <cdr:x>0.70795</cdr:x>
      <cdr:y>0.9464</cdr:y>
    </cdr:to>
    <cdr:pic>
      <cdr:nvPicPr>
        <cdr:cNvPr id="2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2684929" y="-966787"/>
          <a:ext cx="4112278" cy="5439701"/>
        </a:xfrm>
        <a:prstGeom xmlns:a="http://schemas.openxmlformats.org/drawingml/2006/main" prst="rect">
          <a:avLst/>
        </a:prstGeom>
      </cdr:spPr>
    </cdr:pic>
  </cdr:relSizeAnchor>
</c:userShapes>
</file>

<file path=ppt/drawings/drawing8.xml><?xml version="1.0" encoding="utf-8"?>
<c:userShapes xmlns:c="http://schemas.openxmlformats.org/drawingml/2006/chart">
  <cdr:relSizeAnchor xmlns:cdr="http://schemas.openxmlformats.org/drawingml/2006/chartDrawing">
    <cdr:from>
      <cdr:x>0.27965</cdr:x>
      <cdr:y>0</cdr:y>
    </cdr:from>
    <cdr:to>
      <cdr:x>0.70795</cdr:x>
      <cdr:y>0.9464</cdr:y>
    </cdr:to>
    <cdr:pic>
      <cdr:nvPicPr>
        <cdr:cNvPr id="2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2684929" y="-966787"/>
          <a:ext cx="4112278" cy="5439701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0.0597</cdr:x>
      <cdr:y>0.2042</cdr:y>
    </cdr:from>
    <cdr:to>
      <cdr:x>0.7225</cdr:x>
      <cdr:y>0.93336</cdr:y>
    </cdr:to>
    <cdr:pic>
      <cdr:nvPicPr>
        <cdr:cNvPr id="3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2"/>
        <a:stretch xmlns:a="http://schemas.openxmlformats.org/drawingml/2006/main">
          <a:fillRect/>
        </a:stretch>
      </cdr:blipFill>
      <cdr:spPr>
        <a:xfrm xmlns:a="http://schemas.openxmlformats.org/drawingml/2006/main">
          <a:off x="573206" y="1173708"/>
          <a:ext cx="6363624" cy="4191055"/>
        </a:xfrm>
        <a:prstGeom xmlns:a="http://schemas.openxmlformats.org/drawingml/2006/main" prst="rect">
          <a:avLst/>
        </a:prstGeom>
        <a:ln xmlns:a="http://schemas.openxmlformats.org/drawingml/2006/main">
          <a:noFill/>
        </a:ln>
        <a:effectLst xmlns:a="http://schemas.openxmlformats.org/drawingml/2006/main">
          <a:softEdge rad="112500"/>
        </a:effectLst>
      </cdr:spPr>
    </cdr:pic>
  </cdr:relSizeAnchor>
</c:userShapes>
</file>

<file path=ppt/drawings/drawing9.xml><?xml version="1.0" encoding="utf-8"?>
<c:userShapes xmlns:c="http://schemas.openxmlformats.org/drawingml/2006/chart">
  <cdr:relSizeAnchor xmlns:cdr="http://schemas.openxmlformats.org/drawingml/2006/chartDrawing">
    <cdr:from>
      <cdr:x>0.27965</cdr:x>
      <cdr:y>0</cdr:y>
    </cdr:from>
    <cdr:to>
      <cdr:x>0.70795</cdr:x>
      <cdr:y>0.9464</cdr:y>
    </cdr:to>
    <cdr:pic>
      <cdr:nvPicPr>
        <cdr:cNvPr id="2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2684929" y="-966787"/>
          <a:ext cx="4112278" cy="5439701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0.25493</cdr:x>
      <cdr:y>0.58479</cdr:y>
    </cdr:from>
    <cdr:to>
      <cdr:x>0.70796</cdr:x>
      <cdr:y>0.9809</cdr:y>
    </cdr:to>
    <cdr:pic>
      <cdr:nvPicPr>
        <cdr:cNvPr id="3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2"/>
        <a:stretch xmlns:a="http://schemas.openxmlformats.org/drawingml/2006/main">
          <a:fillRect/>
        </a:stretch>
      </cdr:blipFill>
      <cdr:spPr>
        <a:xfrm xmlns:a="http://schemas.openxmlformats.org/drawingml/2006/main">
          <a:off x="2447642" y="3361233"/>
          <a:ext cx="4349620" cy="2276754"/>
        </a:xfrm>
        <a:prstGeom xmlns:a="http://schemas.openxmlformats.org/drawingml/2006/main" prst="rect">
          <a:avLst/>
        </a:prstGeom>
        <a:ln xmlns:a="http://schemas.openxmlformats.org/drawingml/2006/main">
          <a:noFill/>
        </a:ln>
        <a:effectLst xmlns:a="http://schemas.openxmlformats.org/drawingml/2006/main">
          <a:softEdge rad="112500"/>
        </a:effectLst>
      </cdr:spPr>
    </cdr:pic>
  </cdr:relSizeAnchor>
  <cdr:relSizeAnchor xmlns:cdr="http://schemas.openxmlformats.org/drawingml/2006/chartDrawing">
    <cdr:from>
      <cdr:x>0.70447</cdr:x>
      <cdr:y>0.4602</cdr:y>
    </cdr:from>
    <cdr:to>
      <cdr:x>0.96936</cdr:x>
      <cdr:y>0.94469</cdr:y>
    </cdr:to>
    <cdr:pic>
      <cdr:nvPicPr>
        <cdr:cNvPr id="4" name="chart"/>
        <cdr:cNvPicPr>
          <a:picLocks xmlns:a="http://schemas.openxmlformats.org/drawingml/2006/main" noChangeAspect="1"/>
        </cdr:cNvPicPr>
      </cdr:nvPicPr>
      <cdr:blipFill rotWithShape="1">
        <a:blip xmlns:a="http://schemas.openxmlformats.org/drawingml/2006/main" xmlns:r="http://schemas.openxmlformats.org/officeDocument/2006/relationships" r:embed="rId3"/>
        <a:srcRect xmlns:a="http://schemas.openxmlformats.org/drawingml/2006/main" l="6807" r="25686"/>
        <a:stretch xmlns:a="http://schemas.openxmlformats.org/drawingml/2006/main"/>
      </cdr:blipFill>
      <cdr:spPr>
        <a:xfrm xmlns:a="http://schemas.openxmlformats.org/drawingml/2006/main">
          <a:off x="6763784" y="2645140"/>
          <a:ext cx="2543197" cy="2784710"/>
        </a:xfrm>
        <a:prstGeom xmlns:a="http://schemas.openxmlformats.org/drawingml/2006/main" prst="rect">
          <a:avLst/>
        </a:prstGeom>
        <a:ln xmlns:a="http://schemas.openxmlformats.org/drawingml/2006/main">
          <a:noFill/>
        </a:ln>
        <a:effectLst xmlns:a="http://schemas.openxmlformats.org/drawingml/2006/main">
          <a:softEdge rad="112500"/>
        </a:effectLst>
      </cdr:spPr>
    </cdr:pic>
  </cdr:relSizeAnchor>
  <cdr:relSizeAnchor xmlns:cdr="http://schemas.openxmlformats.org/drawingml/2006/chartDrawing">
    <cdr:from>
      <cdr:x>0.0038</cdr:x>
      <cdr:y>0.49987</cdr:y>
    </cdr:from>
    <cdr:to>
      <cdr:x>0.27893</cdr:x>
      <cdr:y>0.84815</cdr:y>
    </cdr:to>
    <cdr:pic>
      <cdr:nvPicPr>
        <cdr:cNvPr id="5" name="chart"/>
        <cdr:cNvPicPr>
          <a:picLocks xmlns:a="http://schemas.openxmlformats.org/drawingml/2006/main" noChangeAspect="1"/>
        </cdr:cNvPicPr>
      </cdr:nvPicPr>
      <cdr:blipFill rotWithShape="1">
        <a:blip xmlns:a="http://schemas.openxmlformats.org/drawingml/2006/main" xmlns:r="http://schemas.openxmlformats.org/officeDocument/2006/relationships" r:embed="rId4"/>
        <a:srcRect xmlns:a="http://schemas.openxmlformats.org/drawingml/2006/main" r="21005"/>
        <a:stretch xmlns:a="http://schemas.openxmlformats.org/drawingml/2006/main"/>
      </cdr:blipFill>
      <cdr:spPr>
        <a:xfrm xmlns:a="http://schemas.openxmlformats.org/drawingml/2006/main">
          <a:off x="36512" y="2873120"/>
          <a:ext cx="2641567" cy="2001879"/>
        </a:xfrm>
        <a:prstGeom xmlns:a="http://schemas.openxmlformats.org/drawingml/2006/main" prst="rect">
          <a:avLst/>
        </a:prstGeom>
        <a:ln xmlns:a="http://schemas.openxmlformats.org/drawingml/2006/main">
          <a:noFill/>
        </a:ln>
        <a:effectLst xmlns:a="http://schemas.openxmlformats.org/drawingml/2006/main">
          <a:softEdge rad="112500"/>
        </a:effectLst>
      </cdr:spPr>
    </cdr:pic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3" y="0"/>
            <a:ext cx="2946400" cy="496888"/>
          </a:xfrm>
          <a:prstGeom prst="rect">
            <a:avLst/>
          </a:prstGeom>
        </p:spPr>
        <p:txBody>
          <a:bodyPr vert="horz" lIns="91413" tIns="45706" rIns="91413" bIns="45706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49689" y="0"/>
            <a:ext cx="2946400" cy="496888"/>
          </a:xfrm>
          <a:prstGeom prst="rect">
            <a:avLst/>
          </a:prstGeom>
        </p:spPr>
        <p:txBody>
          <a:bodyPr vert="horz" lIns="91413" tIns="45706" rIns="91413" bIns="45706" rtlCol="0"/>
          <a:lstStyle>
            <a:lvl1pPr algn="r">
              <a:defRPr sz="1200"/>
            </a:lvl1pPr>
          </a:lstStyle>
          <a:p>
            <a:fld id="{A39358AF-A23B-4914-AFF2-A0CC80A39971}" type="datetime1">
              <a:rPr lang="ru-RU" smtClean="0"/>
              <a:t>28.09.2022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3" y="9429750"/>
            <a:ext cx="2946400" cy="496888"/>
          </a:xfrm>
          <a:prstGeom prst="rect">
            <a:avLst/>
          </a:prstGeom>
        </p:spPr>
        <p:txBody>
          <a:bodyPr vert="horz" lIns="91413" tIns="45706" rIns="91413" bIns="45706" rtlCol="0" anchor="b"/>
          <a:lstStyle>
            <a:lvl1pPr algn="l">
              <a:defRPr sz="1200"/>
            </a:lvl1pPr>
          </a:lstStyle>
          <a:p>
            <a:r>
              <a:rPr lang="ru-RU" smtClean="0"/>
              <a:t>кузьменко р.в.</a:t>
            </a: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49689" y="9429750"/>
            <a:ext cx="2946400" cy="496888"/>
          </a:xfrm>
          <a:prstGeom prst="rect">
            <a:avLst/>
          </a:prstGeom>
        </p:spPr>
        <p:txBody>
          <a:bodyPr vert="horz" lIns="91413" tIns="45706" rIns="91413" bIns="45706" rtlCol="0" anchor="b"/>
          <a:lstStyle>
            <a:lvl1pPr algn="r">
              <a:defRPr sz="1200"/>
            </a:lvl1pPr>
          </a:lstStyle>
          <a:p>
            <a:fld id="{B1F43F12-CEA0-4E3A-AFBF-A110B2F6412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7841070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4" y="2"/>
            <a:ext cx="2945659" cy="498057"/>
          </a:xfrm>
          <a:prstGeom prst="rect">
            <a:avLst/>
          </a:prstGeom>
        </p:spPr>
        <p:txBody>
          <a:bodyPr vert="horz" lIns="91413" tIns="45706" rIns="91413" bIns="45706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7" y="2"/>
            <a:ext cx="2945659" cy="498057"/>
          </a:xfrm>
          <a:prstGeom prst="rect">
            <a:avLst/>
          </a:prstGeom>
        </p:spPr>
        <p:txBody>
          <a:bodyPr vert="horz" lIns="91413" tIns="45706" rIns="91413" bIns="45706" rtlCol="0"/>
          <a:lstStyle>
            <a:lvl1pPr algn="r">
              <a:defRPr sz="1200"/>
            </a:lvl1pPr>
          </a:lstStyle>
          <a:p>
            <a:fld id="{7FC5EB5F-4EFB-4245-9D81-7DD1B392E0A1}" type="datetime1">
              <a:rPr lang="ru-RU" smtClean="0"/>
              <a:t>28.09.2022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025525" y="1241425"/>
            <a:ext cx="47466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13" tIns="45706" rIns="91413" bIns="45706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7196"/>
            <a:ext cx="5438140" cy="3908615"/>
          </a:xfrm>
          <a:prstGeom prst="rect">
            <a:avLst/>
          </a:prstGeom>
        </p:spPr>
        <p:txBody>
          <a:bodyPr vert="horz" lIns="91413" tIns="45706" rIns="91413" bIns="45706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4" y="9428584"/>
            <a:ext cx="2945659" cy="498055"/>
          </a:xfrm>
          <a:prstGeom prst="rect">
            <a:avLst/>
          </a:prstGeom>
        </p:spPr>
        <p:txBody>
          <a:bodyPr vert="horz" lIns="91413" tIns="45706" rIns="91413" bIns="45706" rtlCol="0" anchor="b"/>
          <a:lstStyle>
            <a:lvl1pPr algn="l">
              <a:defRPr sz="1200"/>
            </a:lvl1pPr>
          </a:lstStyle>
          <a:p>
            <a:r>
              <a:rPr lang="ru-RU" smtClean="0"/>
              <a:t>кузьменко р.в.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7" y="9428584"/>
            <a:ext cx="2945659" cy="498055"/>
          </a:xfrm>
          <a:prstGeom prst="rect">
            <a:avLst/>
          </a:prstGeom>
        </p:spPr>
        <p:txBody>
          <a:bodyPr vert="horz" lIns="91413" tIns="45706" rIns="91413" bIns="45706" rtlCol="0" anchor="b"/>
          <a:lstStyle>
            <a:lvl1pPr algn="r">
              <a:defRPr sz="1200"/>
            </a:lvl1pPr>
          </a:lstStyle>
          <a:p>
            <a:fld id="{7058A4AA-5C16-4AD0-A117-CB8A6D32007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4845873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29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49" algn="l" defTabSz="91429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297" algn="l" defTabSz="91429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446" algn="l" defTabSz="91429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594" algn="l" defTabSz="91429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743" algn="l" defTabSz="91429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891" algn="l" defTabSz="91429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040" algn="l" defTabSz="91429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188" algn="l" defTabSz="91429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025525" y="1241425"/>
            <a:ext cx="4746625" cy="3349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662321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025525" y="1241425"/>
            <a:ext cx="4746625" cy="3349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6623211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025525" y="1241425"/>
            <a:ext cx="4746625" cy="3349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662321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025525" y="1241425"/>
            <a:ext cx="4746625" cy="3349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6623211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025525" y="1241425"/>
            <a:ext cx="4746625" cy="3349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6623211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025525" y="1241425"/>
            <a:ext cx="4746625" cy="3349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6623211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025525" y="1241425"/>
            <a:ext cx="4746625" cy="3349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6623211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025525" y="1241425"/>
            <a:ext cx="4746625" cy="3349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6623211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025525" y="1241425"/>
            <a:ext cx="4746625" cy="3349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6623211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025525" y="1241425"/>
            <a:ext cx="4746625" cy="3349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6623211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025525" y="1241425"/>
            <a:ext cx="4746625" cy="3349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662321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025525" y="1241425"/>
            <a:ext cx="4746625" cy="3349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6623211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025525" y="1241425"/>
            <a:ext cx="4746625" cy="3349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6623211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025525" y="1241425"/>
            <a:ext cx="4746625" cy="3349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6623211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025525" y="1241425"/>
            <a:ext cx="4746625" cy="3349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6623211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025525" y="1241425"/>
            <a:ext cx="4746625" cy="3349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6623211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025525" y="1241425"/>
            <a:ext cx="4746625" cy="3349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6623211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025525" y="1241425"/>
            <a:ext cx="4746625" cy="3349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6623211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025525" y="1241425"/>
            <a:ext cx="4746625" cy="3349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6623211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025525" y="1241425"/>
            <a:ext cx="4746625" cy="3349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6623211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025525" y="1241425"/>
            <a:ext cx="4746625" cy="3349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6623211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025525" y="1241425"/>
            <a:ext cx="4746625" cy="3349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662321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025525" y="1241425"/>
            <a:ext cx="4746625" cy="3349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6623211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025525" y="1241425"/>
            <a:ext cx="4746625" cy="3349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6623211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025525" y="1241425"/>
            <a:ext cx="4746625" cy="3349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6623211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025525" y="1241425"/>
            <a:ext cx="4746625" cy="3349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6623211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025525" y="1241425"/>
            <a:ext cx="4746625" cy="3349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6623211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025525" y="1241425"/>
            <a:ext cx="4746625" cy="3349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6623211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025525" y="1241425"/>
            <a:ext cx="4746625" cy="3349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6623211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025525" y="1241425"/>
            <a:ext cx="4746625" cy="3349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6623211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025525" y="1241425"/>
            <a:ext cx="4746625" cy="3349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6623211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025525" y="1241425"/>
            <a:ext cx="4746625" cy="3349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662321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025525" y="1241425"/>
            <a:ext cx="4746625" cy="3349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662321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025525" y="1241425"/>
            <a:ext cx="4746625" cy="3349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662321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025525" y="1241425"/>
            <a:ext cx="4746625" cy="3349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662321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025525" y="1241425"/>
            <a:ext cx="4746625" cy="3349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662321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025525" y="1241425"/>
            <a:ext cx="4746625" cy="3349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662321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025525" y="1241425"/>
            <a:ext cx="4746625" cy="3349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662321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998" y="-8468"/>
            <a:ext cx="9749300" cy="6874935"/>
            <a:chOff x="-8466" y="-8468"/>
            <a:chExt cx="9171316" cy="6874935"/>
          </a:xfrm>
        </p:grpSpPr>
        <p:cxnSp>
          <p:nvCxnSpPr>
            <p:cNvPr id="28" name="Straight Connector 2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Freeform 2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Freeform 3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Freeform 3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Freeform 3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Freeform 3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Freeform 34"/>
            <p:cNvSpPr/>
            <p:nvPr/>
          </p:nvSpPr>
          <p:spPr>
            <a:xfrm>
              <a:off x="8094165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Freeform 35"/>
            <p:cNvSpPr/>
            <p:nvPr/>
          </p:nvSpPr>
          <p:spPr>
            <a:xfrm>
              <a:off x="8068764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1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01849" y="2404534"/>
            <a:ext cx="6193924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01849" y="4050835"/>
            <a:ext cx="6193924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1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C35EA-B573-444C-8608-8D2FE4FF1D1E}" type="datetime1">
              <a:rPr lang="ru-RU" smtClean="0"/>
              <a:t>28.09.2022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E7F41-E2A5-4AB3-BEAD-AD12E2E3122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44753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8019" y="609600"/>
            <a:ext cx="6747753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8019" y="4470400"/>
            <a:ext cx="6747753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17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5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3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1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88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06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24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42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B171B-5CB6-4DB0-A08E-30673194C86C}" type="datetime1">
              <a:rPr lang="ru-RU" smtClean="0"/>
              <a:t>28.09.2022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E7F41-E2A5-4AB3-BEAD-AD12E2E3122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83700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3719" y="609600"/>
            <a:ext cx="6454856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70467" y="3632200"/>
            <a:ext cx="5761365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178" indent="0">
              <a:buFontTx/>
              <a:buNone/>
              <a:defRPr/>
            </a:lvl2pPr>
            <a:lvl3pPr marL="914356" indent="0">
              <a:buFontTx/>
              <a:buNone/>
              <a:defRPr/>
            </a:lvl3pPr>
            <a:lvl4pPr marL="1371534" indent="0">
              <a:buFontTx/>
              <a:buNone/>
              <a:defRPr/>
            </a:lvl4pPr>
            <a:lvl5pPr marL="182871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8018" y="4470400"/>
            <a:ext cx="674775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17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5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3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1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88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06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24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42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AAD69-5767-4C0E-987E-DF8EFDE1C2AB}" type="datetime1">
              <a:rPr lang="ru-RU" smtClean="0"/>
              <a:t>28.09.2022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E7F41-E2A5-4AB3-BEAD-AD12E2E3122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13135" y="790378"/>
            <a:ext cx="48613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172948" y="2886556"/>
            <a:ext cx="48613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271823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8018" y="1931988"/>
            <a:ext cx="674775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8018" y="4527448"/>
            <a:ext cx="674775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17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5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3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1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88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06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24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42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129EB-68BD-4DD3-AE97-144A11D8F2A5}" type="datetime1">
              <a:rPr lang="ru-RU" smtClean="0"/>
              <a:t>28.09.2022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E7F41-E2A5-4AB3-BEAD-AD12E2E3122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3071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3719" y="609600"/>
            <a:ext cx="6454856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48017" y="4013200"/>
            <a:ext cx="6747755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178" indent="0">
              <a:buFontTx/>
              <a:buNone/>
              <a:defRPr/>
            </a:lvl2pPr>
            <a:lvl3pPr marL="914356" indent="0">
              <a:buFontTx/>
              <a:buNone/>
              <a:defRPr/>
            </a:lvl3pPr>
            <a:lvl4pPr marL="1371534" indent="0">
              <a:buFontTx/>
              <a:buNone/>
              <a:defRPr/>
            </a:lvl4pPr>
            <a:lvl5pPr marL="182871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8018" y="4527448"/>
            <a:ext cx="674775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17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5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3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1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88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06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24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42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48C97-6D96-4176-8E13-B70AB952F8D6}" type="datetime1">
              <a:rPr lang="ru-RU" smtClean="0"/>
              <a:t>28.09.2022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E7F41-E2A5-4AB3-BEAD-AD12E2E3122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13135" y="790378"/>
            <a:ext cx="48613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172948" y="2886556"/>
            <a:ext cx="48613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0051074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4660" y="609600"/>
            <a:ext cx="6741110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48017" y="4013200"/>
            <a:ext cx="6747755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178" indent="0">
              <a:buFontTx/>
              <a:buNone/>
              <a:defRPr/>
            </a:lvl2pPr>
            <a:lvl3pPr marL="914356" indent="0">
              <a:buFontTx/>
              <a:buNone/>
              <a:defRPr/>
            </a:lvl3pPr>
            <a:lvl4pPr marL="1371534" indent="0">
              <a:buFontTx/>
              <a:buNone/>
              <a:defRPr/>
            </a:lvl4pPr>
            <a:lvl5pPr marL="182871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8018" y="4527448"/>
            <a:ext cx="674775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17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5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3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1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88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06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24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42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3E1ED-E58D-4BE4-B784-8FFA55E6E36A}" type="datetime1">
              <a:rPr lang="ru-RU" smtClean="0"/>
              <a:t>28.09.2022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E7F41-E2A5-4AB3-BEAD-AD12E2E3122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79283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5500A-D7CE-414D-A70D-5CB15F3B2BDF}" type="datetime1">
              <a:rPr lang="ru-RU" smtClean="0"/>
              <a:t>28.09.2022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E7F41-E2A5-4AB3-BEAD-AD12E2E3122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47620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354008" y="609603"/>
            <a:ext cx="1040498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48018" y="609603"/>
            <a:ext cx="5522420" cy="525145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0F1FC-C17F-43B9-A005-0D5969135F08}" type="datetime1">
              <a:rPr lang="ru-RU" smtClean="0"/>
              <a:t>28.09.2022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E7F41-E2A5-4AB3-BEAD-AD12E2E3122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29927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B2703-EE95-49C3-965F-2F14F4BCC4C1}" type="datetime1">
              <a:rPr lang="ru-RU" smtClean="0"/>
              <a:t>28.09.2022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E7F41-E2A5-4AB3-BEAD-AD12E2E3122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93642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8018" y="2700871"/>
            <a:ext cx="674775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8018" y="4527448"/>
            <a:ext cx="674775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17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5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3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1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88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06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24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42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6723F-8714-4489-8FF0-DAEF264046E3}" type="datetime1">
              <a:rPr lang="ru-RU" smtClean="0"/>
              <a:t>28.09.2022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E7F41-E2A5-4AB3-BEAD-AD12E2E3122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32814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8019" y="609600"/>
            <a:ext cx="6747753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48021" y="2160589"/>
            <a:ext cx="3282723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13046" y="2160592"/>
            <a:ext cx="3282725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DD2EB-D672-47BC-8996-4CF62FF11083}" type="datetime1">
              <a:rPr lang="ru-RU" smtClean="0"/>
              <a:t>28.09.2022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E7F41-E2A5-4AB3-BEAD-AD12E2E3122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27808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8018" y="609600"/>
            <a:ext cx="6747752" cy="13208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8016" y="2160984"/>
            <a:ext cx="328544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178" indent="0">
              <a:buNone/>
              <a:defRPr sz="2000" b="1"/>
            </a:lvl2pPr>
            <a:lvl3pPr marL="914356" indent="0">
              <a:buNone/>
              <a:defRPr sz="1800" b="1"/>
            </a:lvl3pPr>
            <a:lvl4pPr marL="1371534" indent="0">
              <a:buNone/>
              <a:defRPr sz="1600" b="1"/>
            </a:lvl4pPr>
            <a:lvl5pPr marL="1828710" indent="0">
              <a:buNone/>
              <a:defRPr sz="1600" b="1"/>
            </a:lvl5pPr>
            <a:lvl6pPr marL="2285888" indent="0">
              <a:buNone/>
              <a:defRPr sz="1600" b="1"/>
            </a:lvl6pPr>
            <a:lvl7pPr marL="2743067" indent="0">
              <a:buNone/>
              <a:defRPr sz="1600" b="1"/>
            </a:lvl7pPr>
            <a:lvl8pPr marL="3200244" indent="0">
              <a:buNone/>
              <a:defRPr sz="1600" b="1"/>
            </a:lvl8pPr>
            <a:lvl9pPr marL="3657422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8016" y="2737249"/>
            <a:ext cx="3285449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110319" y="2160984"/>
            <a:ext cx="328544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178" indent="0">
              <a:buNone/>
              <a:defRPr sz="2000" b="1"/>
            </a:lvl2pPr>
            <a:lvl3pPr marL="914356" indent="0">
              <a:buNone/>
              <a:defRPr sz="1800" b="1"/>
            </a:lvl3pPr>
            <a:lvl4pPr marL="1371534" indent="0">
              <a:buNone/>
              <a:defRPr sz="1600" b="1"/>
            </a:lvl4pPr>
            <a:lvl5pPr marL="1828710" indent="0">
              <a:buNone/>
              <a:defRPr sz="1600" b="1"/>
            </a:lvl5pPr>
            <a:lvl6pPr marL="2285888" indent="0">
              <a:buNone/>
              <a:defRPr sz="1600" b="1"/>
            </a:lvl6pPr>
            <a:lvl7pPr marL="2743067" indent="0">
              <a:buNone/>
              <a:defRPr sz="1600" b="1"/>
            </a:lvl7pPr>
            <a:lvl8pPr marL="3200244" indent="0">
              <a:buNone/>
              <a:defRPr sz="1600" b="1"/>
            </a:lvl8pPr>
            <a:lvl9pPr marL="3657422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110319" y="2737249"/>
            <a:ext cx="3285449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559714-678B-400D-A96C-3EE1502CFCE3}" type="datetime1">
              <a:rPr lang="ru-RU" smtClean="0"/>
              <a:t>28.09.2022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E7F41-E2A5-4AB3-BEAD-AD12E2E3122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37668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8016" y="609600"/>
            <a:ext cx="6747753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DC1F9-F9A9-4F43-9935-F0616E390983}" type="datetime1">
              <a:rPr lang="ru-RU" smtClean="0"/>
              <a:t>28.09.2022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E7F41-E2A5-4AB3-BEAD-AD12E2E3122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14043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2C8F2-C513-48D7-8AE1-C55EEF5DFC0A}" type="datetime1">
              <a:rPr lang="ru-RU" smtClean="0"/>
              <a:t>28.09.2022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E7F41-E2A5-4AB3-BEAD-AD12E2E3122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75127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8017" y="1498604"/>
            <a:ext cx="296602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96340" y="514928"/>
            <a:ext cx="3599428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8017" y="2777069"/>
            <a:ext cx="296602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883" indent="0">
              <a:buNone/>
              <a:defRPr sz="1050"/>
            </a:lvl2pPr>
            <a:lvl3pPr marL="685766" indent="0">
              <a:buNone/>
              <a:defRPr sz="900"/>
            </a:lvl3pPr>
            <a:lvl4pPr marL="1028650" indent="0">
              <a:buNone/>
              <a:defRPr sz="750"/>
            </a:lvl4pPr>
            <a:lvl5pPr marL="1371534" indent="0">
              <a:buNone/>
              <a:defRPr sz="750"/>
            </a:lvl5pPr>
            <a:lvl6pPr marL="1714417" indent="0">
              <a:buNone/>
              <a:defRPr sz="750"/>
            </a:lvl6pPr>
            <a:lvl7pPr marL="2057300" indent="0">
              <a:buNone/>
              <a:defRPr sz="750"/>
            </a:lvl7pPr>
            <a:lvl8pPr marL="2400184" indent="0">
              <a:buNone/>
              <a:defRPr sz="750"/>
            </a:lvl8pPr>
            <a:lvl9pPr marL="2743067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6E39A-B7C7-403A-8DDD-9B77FD170C77}" type="datetime1">
              <a:rPr lang="ru-RU" smtClean="0"/>
              <a:t>28.09.2022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E7F41-E2A5-4AB3-BEAD-AD12E2E3122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7611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8016" y="4800600"/>
            <a:ext cx="6747753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48016" y="609601"/>
            <a:ext cx="6747753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178" indent="0">
              <a:buNone/>
              <a:defRPr sz="1600"/>
            </a:lvl2pPr>
            <a:lvl3pPr marL="914356" indent="0">
              <a:buNone/>
              <a:defRPr sz="1600"/>
            </a:lvl3pPr>
            <a:lvl4pPr marL="1371534" indent="0">
              <a:buNone/>
              <a:defRPr sz="1600"/>
            </a:lvl4pPr>
            <a:lvl5pPr marL="1828710" indent="0">
              <a:buNone/>
              <a:defRPr sz="1600"/>
            </a:lvl5pPr>
            <a:lvl6pPr marL="2285888" indent="0">
              <a:buNone/>
              <a:defRPr sz="1600"/>
            </a:lvl6pPr>
            <a:lvl7pPr marL="2743067" indent="0">
              <a:buNone/>
              <a:defRPr sz="1600"/>
            </a:lvl7pPr>
            <a:lvl8pPr marL="3200244" indent="0">
              <a:buNone/>
              <a:defRPr sz="1600"/>
            </a:lvl8pPr>
            <a:lvl9pPr marL="3657422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8016" y="5367339"/>
            <a:ext cx="6747753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178" indent="0">
              <a:buNone/>
              <a:defRPr sz="1200"/>
            </a:lvl2pPr>
            <a:lvl3pPr marL="914356" indent="0">
              <a:buNone/>
              <a:defRPr sz="1000"/>
            </a:lvl3pPr>
            <a:lvl4pPr marL="1371534" indent="0">
              <a:buNone/>
              <a:defRPr sz="900"/>
            </a:lvl4pPr>
            <a:lvl5pPr marL="1828710" indent="0">
              <a:buNone/>
              <a:defRPr sz="900"/>
            </a:lvl5pPr>
            <a:lvl6pPr marL="2285888" indent="0">
              <a:buNone/>
              <a:defRPr sz="900"/>
            </a:lvl6pPr>
            <a:lvl7pPr marL="2743067" indent="0">
              <a:buNone/>
              <a:defRPr sz="900"/>
            </a:lvl7pPr>
            <a:lvl8pPr marL="3200244" indent="0">
              <a:buNone/>
              <a:defRPr sz="900"/>
            </a:lvl8pPr>
            <a:lvl9pPr marL="3657422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8887C1-22E6-46EB-8B32-32064A17B826}" type="datetime1">
              <a:rPr lang="ru-RU" smtClean="0"/>
              <a:t>28.09.2022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E7F41-E2A5-4AB3-BEAD-AD12E2E3122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21326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9000" y="-8468"/>
            <a:ext cx="9749302" cy="6874935"/>
            <a:chOff x="-8467" y="-8468"/>
            <a:chExt cx="9171317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94165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8764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8018" y="609600"/>
            <a:ext cx="6747752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8016" y="2160592"/>
            <a:ext cx="6747753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45905" y="6041366"/>
            <a:ext cx="72724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983BB1-AC17-4D94-A39E-EAF2E4C18D4A}" type="datetime1">
              <a:rPr lang="ru-RU" smtClean="0"/>
              <a:t>28.09.2022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48019" y="6041366"/>
            <a:ext cx="49143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50827" y="6041366"/>
            <a:ext cx="5449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64CE7F41-E2A5-4AB3-BEAD-AD12E2E3122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26299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  <p:sldLayoutId id="2147483707" r:id="rId12"/>
    <p:sldLayoutId id="2147483708" r:id="rId13"/>
    <p:sldLayoutId id="2147483709" r:id="rId14"/>
    <p:sldLayoutId id="2147483710" r:id="rId15"/>
    <p:sldLayoutId id="2147483711" r:id="rId16"/>
  </p:sldLayoutIdLst>
  <p:hf sldNum="0" hdr="0" dt="0"/>
  <p:txStyles>
    <p:titleStyle>
      <a:lvl1pPr algn="l" defTabSz="457178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883" indent="-342883" algn="l" defTabSz="457178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14" indent="-285736" algn="l" defTabSz="457178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2945" indent="-228590" algn="l" defTabSz="457178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122" indent="-228590" algn="l" defTabSz="457178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300" indent="-228590" algn="l" defTabSz="457178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478" indent="-228590" algn="l" defTabSz="457178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656" indent="-228590" algn="l" defTabSz="457178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8834" indent="-228590" algn="l" defTabSz="457178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012" indent="-228590" algn="l" defTabSz="457178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6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4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10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8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7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4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22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4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5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6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7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8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9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0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1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2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3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4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5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6.xm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7.xm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8.xm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9.xm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0.xm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1.xm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2.xm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3.xm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4.xm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5.xm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6.xm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7.xm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8.xm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jpeg"/><Relationship Id="rId4" Type="http://schemas.openxmlformats.org/officeDocument/2006/relationships/image" Target="../media/image5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Объект 7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436304359"/>
              </p:ext>
            </p:extLst>
          </p:nvPr>
        </p:nvGraphicFramePr>
        <p:xfrm>
          <a:off x="119063" y="966789"/>
          <a:ext cx="9601200" cy="57477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4220616" y="5257562"/>
            <a:ext cx="5499646" cy="16004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dirty="0">
                <a:effectLst>
                  <a:glow rad="12700">
                    <a:schemeClr val="bg1">
                      <a:alpha val="61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Отдел надзорной деятельности и профилактической работы </a:t>
            </a:r>
          </a:p>
          <a:p>
            <a:pPr algn="ctr"/>
            <a:r>
              <a:rPr lang="ru-RU" sz="1600" dirty="0">
                <a:effectLst>
                  <a:glow rad="12700">
                    <a:schemeClr val="bg1">
                      <a:alpha val="61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1600" dirty="0" smtClean="0">
                <a:effectLst>
                  <a:glow rad="12700">
                    <a:schemeClr val="bg1">
                      <a:alpha val="61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городу </a:t>
            </a:r>
            <a:r>
              <a:rPr lang="ru-RU" sz="1600" dirty="0">
                <a:effectLst>
                  <a:glow rad="12700">
                    <a:schemeClr val="bg1">
                      <a:alpha val="61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Канску и Канскому району </a:t>
            </a:r>
            <a:endParaRPr lang="ru-RU" sz="1600" dirty="0" smtClean="0">
              <a:effectLst>
                <a:glow rad="12700">
                  <a:schemeClr val="bg1">
                    <a:alpha val="61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dirty="0">
                <a:effectLst>
                  <a:glow rad="12700">
                    <a:schemeClr val="bg1">
                      <a:alpha val="61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663600, г. Канск, ул. Революции, </a:t>
            </a:r>
            <a:r>
              <a:rPr lang="ru-RU" sz="1600" dirty="0" smtClean="0">
                <a:effectLst>
                  <a:glow rad="12700">
                    <a:schemeClr val="bg1">
                      <a:alpha val="61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14 </a:t>
            </a:r>
          </a:p>
          <a:p>
            <a:pPr algn="ctr"/>
            <a:r>
              <a:rPr lang="ru-RU" sz="1600" dirty="0" smtClean="0">
                <a:effectLst>
                  <a:glow rad="12700">
                    <a:schemeClr val="bg1">
                      <a:alpha val="61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Телефон: 8(39161) 3-26-21 </a:t>
            </a:r>
          </a:p>
          <a:p>
            <a:pPr algn="ctr"/>
            <a:r>
              <a:rPr lang="ru-RU" sz="1600" dirty="0" smtClean="0">
                <a:effectLst>
                  <a:glow rad="12700">
                    <a:schemeClr val="bg1">
                      <a:alpha val="61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ond_kansk@mail.ru</a:t>
            </a:r>
            <a:endParaRPr lang="ru-RU" sz="1600" dirty="0">
              <a:effectLst>
                <a:glow rad="12700">
                  <a:schemeClr val="bg1">
                    <a:alpha val="61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dirty="0">
              <a:effectLst>
                <a:glow rad="12700">
                  <a:schemeClr val="bg1">
                    <a:alpha val="61000"/>
                  </a:schemeClr>
                </a:glo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72693" y="1416985"/>
            <a:ext cx="7695846" cy="1569660"/>
          </a:xfrm>
          <a:prstGeom prst="rect">
            <a:avLst/>
          </a:prstGeom>
          <a:noFill/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4800" dirty="0" smtClean="0">
                <a:gradFill>
                  <a:gsLst>
                    <a:gs pos="0">
                      <a:srgbClr val="000000"/>
                    </a:gs>
                    <a:gs pos="39999">
                      <a:srgbClr val="0A128C"/>
                    </a:gs>
                    <a:gs pos="70000">
                      <a:srgbClr val="181CC7"/>
                    </a:gs>
                    <a:gs pos="88000">
                      <a:srgbClr val="7005D4"/>
                    </a:gs>
                    <a:gs pos="100000">
                      <a:srgbClr val="8C3D91"/>
                    </a:gs>
                  </a:gsLst>
                  <a:lin ang="5400000" scaled="0"/>
                </a:gradFill>
                <a:effectLst>
                  <a:glow rad="596900">
                    <a:schemeClr val="accent2">
                      <a:lumMod val="20000"/>
                      <a:lumOff val="80000"/>
                      <a:alpha val="53000"/>
                    </a:schemeClr>
                  </a:glow>
                  <a:reflection blurRad="101600" stA="48000" endPos="45500" dir="5400000" sy="-100000" algn="bl" rotWithShape="0"/>
                </a:effectLst>
                <a:latin typeface="Impact" panose="020B0806030902050204" pitchFamily="34" charset="0"/>
              </a:rPr>
              <a:t>ТРЕБОВАНИЯ ПОЖАРНОЙ БЕЗОПАСНОСТИ </a:t>
            </a:r>
            <a:r>
              <a:rPr lang="ru-RU" sz="4800" smtClean="0">
                <a:gradFill>
                  <a:gsLst>
                    <a:gs pos="0">
                      <a:srgbClr val="000000"/>
                    </a:gs>
                    <a:gs pos="39999">
                      <a:srgbClr val="0A128C"/>
                    </a:gs>
                    <a:gs pos="70000">
                      <a:srgbClr val="181CC7"/>
                    </a:gs>
                    <a:gs pos="88000">
                      <a:srgbClr val="7005D4"/>
                    </a:gs>
                    <a:gs pos="100000">
                      <a:srgbClr val="8C3D91"/>
                    </a:gs>
                  </a:gsLst>
                  <a:lin ang="5400000" scaled="0"/>
                </a:gradFill>
                <a:effectLst>
                  <a:glow rad="596900">
                    <a:schemeClr val="accent2">
                      <a:lumMod val="20000"/>
                      <a:lumOff val="80000"/>
                      <a:alpha val="53000"/>
                    </a:schemeClr>
                  </a:glow>
                  <a:reflection blurRad="101600" stA="48000" endPos="45500" dir="5400000" sy="-100000" algn="bl" rotWithShape="0"/>
                </a:effectLst>
                <a:latin typeface="Impact" panose="020B0806030902050204" pitchFamily="34" charset="0"/>
              </a:rPr>
              <a:t>В </a:t>
            </a:r>
            <a:r>
              <a:rPr lang="ru-RU" sz="4800" smtClean="0">
                <a:gradFill>
                  <a:gsLst>
                    <a:gs pos="0">
                      <a:srgbClr val="000000"/>
                    </a:gs>
                    <a:gs pos="39999">
                      <a:srgbClr val="0A128C"/>
                    </a:gs>
                    <a:gs pos="70000">
                      <a:srgbClr val="181CC7"/>
                    </a:gs>
                    <a:gs pos="88000">
                      <a:srgbClr val="7005D4"/>
                    </a:gs>
                    <a:gs pos="100000">
                      <a:srgbClr val="8C3D91"/>
                    </a:gs>
                  </a:gsLst>
                  <a:lin ang="5400000" scaled="0"/>
                </a:gradFill>
                <a:effectLst>
                  <a:glow rad="596900">
                    <a:schemeClr val="accent2">
                      <a:lumMod val="20000"/>
                      <a:lumOff val="80000"/>
                      <a:alpha val="53000"/>
                    </a:schemeClr>
                  </a:glow>
                  <a:reflection blurRad="101600" stA="48000" endPos="45500" dir="5400000" sy="-100000" algn="bl" rotWithShape="0"/>
                </a:effectLst>
                <a:latin typeface="Impact" panose="020B0806030902050204" pitchFamily="34" charset="0"/>
              </a:rPr>
              <a:t>БЫТУ</a:t>
            </a:r>
            <a:endParaRPr lang="ru-RU" sz="4800" dirty="0">
              <a:gradFill>
                <a:gsLst>
                  <a:gs pos="0">
                    <a:srgbClr val="000000"/>
                  </a:gs>
                  <a:gs pos="39999">
                    <a:srgbClr val="0A128C"/>
                  </a:gs>
                  <a:gs pos="70000">
                    <a:srgbClr val="181CC7"/>
                  </a:gs>
                  <a:gs pos="88000">
                    <a:srgbClr val="7005D4"/>
                  </a:gs>
                  <a:gs pos="100000">
                    <a:srgbClr val="8C3D91"/>
                  </a:gs>
                </a:gsLst>
                <a:lin ang="5400000" scaled="0"/>
              </a:gradFill>
              <a:effectLst>
                <a:glow rad="596900">
                  <a:schemeClr val="accent2">
                    <a:lumMod val="20000"/>
                    <a:lumOff val="80000"/>
                    <a:alpha val="53000"/>
                  </a:schemeClr>
                </a:glow>
                <a:reflection blurRad="101600" stA="48000" endPos="45500" dir="5400000" sy="-100000" algn="bl" rotWithShape="0"/>
              </a:effectLst>
              <a:latin typeface="Impact" panose="020B08060309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4897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AsOne/>
      </p:bldGraphic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720263" cy="756255"/>
          </a:xfrm>
          <a:solidFill>
            <a:schemeClr val="accent2">
              <a:lumMod val="75000"/>
            </a:schemeClr>
          </a:solidFill>
        </p:spPr>
        <p:txBody>
          <a:bodyPr anchor="t">
            <a:normAutofit/>
          </a:bodyPr>
          <a:lstStyle/>
          <a:p>
            <a:pPr algn="ctr">
              <a:lnSpc>
                <a:spcPct val="200000"/>
              </a:lnSpc>
            </a:pPr>
            <a:r>
              <a:rPr lang="ru-RU" sz="1800" b="1" dirty="0">
                <a:solidFill>
                  <a:schemeClr val="bg1"/>
                </a:solidFill>
              </a:rPr>
              <a:t>Требования пожарной безопасности на территории земельного участка</a:t>
            </a:r>
            <a:endParaRPr lang="ru-RU" sz="1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Объект 7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147093655"/>
              </p:ext>
            </p:extLst>
          </p:nvPr>
        </p:nvGraphicFramePr>
        <p:xfrm>
          <a:off x="119063" y="966789"/>
          <a:ext cx="9601200" cy="57477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288511" y="1628072"/>
            <a:ext cx="914358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Правообладатели земельных участков (собственники земельных участков, землепользователи, землевладельцы и арендаторы земельных участков), расположенных в границах населенных пунктов и на территориях общего пользования вне границ населенных пунктов, и правообладатели территорий ведения гражданами садоводства или огородничества для собственных нужд (далее - территории садоводства или огородничества) обязаны производить своевременную уборку мусора, сухой растительности и покос травы.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55575" y="963355"/>
            <a:ext cx="85302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п. 67 </a:t>
            </a:r>
            <a:r>
              <a:rPr lang="ru-RU" dirty="0" smtClean="0">
                <a:solidFill>
                  <a:srgbClr val="FF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Постановления </a:t>
            </a:r>
            <a:r>
              <a:rPr lang="ru-RU" dirty="0">
                <a:solidFill>
                  <a:srgbClr val="FF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Правительства РФ от 16 сентября 2020 г. N 1479 "Об утверждении Правил противопожарного режима в Российской Федерации</a:t>
            </a:r>
            <a:r>
              <a:rPr lang="ru-RU" dirty="0" smtClean="0">
                <a:solidFill>
                  <a:srgbClr val="FF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endParaRPr lang="ru-RU" dirty="0">
              <a:solidFill>
                <a:srgbClr val="FF0000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AutoShape 2" descr="Можно ли сжигать мусор на участках | Владимир, 05 мая 202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4" descr="Можно ли сжигать мусор на участках | Владимир, 05 мая 2021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7377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Graphic spid="8" grpId="0">
        <p:bldAsOne/>
      </p:bldGraphic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720263" cy="756255"/>
          </a:xfrm>
          <a:solidFill>
            <a:schemeClr val="accent2">
              <a:lumMod val="75000"/>
            </a:schemeClr>
          </a:solidFill>
        </p:spPr>
        <p:txBody>
          <a:bodyPr anchor="t">
            <a:normAutofit/>
          </a:bodyPr>
          <a:lstStyle/>
          <a:p>
            <a:pPr algn="ctr">
              <a:lnSpc>
                <a:spcPct val="200000"/>
              </a:lnSpc>
            </a:pPr>
            <a:r>
              <a:rPr lang="ru-RU" sz="1800" b="1" dirty="0">
                <a:solidFill>
                  <a:schemeClr val="bg1"/>
                </a:solidFill>
              </a:rPr>
              <a:t>Требования пожарной безопасности на территории земельного участка</a:t>
            </a:r>
            <a:endParaRPr lang="ru-RU" sz="1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Объект 7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603029275"/>
              </p:ext>
            </p:extLst>
          </p:nvPr>
        </p:nvGraphicFramePr>
        <p:xfrm>
          <a:off x="119063" y="966789"/>
          <a:ext cx="9601200" cy="57477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288511" y="1628072"/>
            <a:ext cx="914358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территориях общего пользования, прилегающих к жилым домам, садовым домам, объектам недвижимого имущества, относящимся к имуществу общего пользования садоводческого или огороднического некоммерческого товарищества, а также в лесах, лесопарковых зонах и на землях сельскохозяйственного назначения запрещается устраивать свалки горючих отходов.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55575" y="963355"/>
            <a:ext cx="85302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п. 68 </a:t>
            </a:r>
            <a:r>
              <a:rPr lang="ru-RU" dirty="0" smtClean="0">
                <a:solidFill>
                  <a:srgbClr val="FF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Постановления </a:t>
            </a:r>
            <a:r>
              <a:rPr lang="ru-RU" dirty="0">
                <a:solidFill>
                  <a:srgbClr val="FF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Правительства РФ от 16 сентября 2020 г. N 1479 "Об утверждении Правил противопожарного режима в Российской Федерации</a:t>
            </a:r>
            <a:r>
              <a:rPr lang="ru-RU" dirty="0" smtClean="0">
                <a:solidFill>
                  <a:srgbClr val="FF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endParaRPr lang="ru-RU" dirty="0">
              <a:solidFill>
                <a:srgbClr val="FF0000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AutoShape 2" descr="Можно ли сжигать мусор на участках | Владимир, 05 мая 202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4" descr="Можно ли сжигать мусор на участках | Владимир, 05 мая 2021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7979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Graphic spid="8" grpId="0">
        <p:bldAsOne/>
      </p:bldGraphic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720263" cy="756255"/>
          </a:xfrm>
          <a:solidFill>
            <a:schemeClr val="accent2">
              <a:lumMod val="75000"/>
            </a:schemeClr>
          </a:solidFill>
        </p:spPr>
        <p:txBody>
          <a:bodyPr anchor="t">
            <a:normAutofit/>
          </a:bodyPr>
          <a:lstStyle/>
          <a:p>
            <a:pPr algn="ctr">
              <a:lnSpc>
                <a:spcPct val="200000"/>
              </a:lnSpc>
            </a:pPr>
            <a:r>
              <a:rPr lang="ru-RU" sz="1800" b="1" dirty="0">
                <a:solidFill>
                  <a:schemeClr val="bg1"/>
                </a:solidFill>
              </a:rPr>
              <a:t>Требования пожарной безопасности </a:t>
            </a:r>
            <a:r>
              <a:rPr lang="ru-RU" sz="1800" b="1" dirty="0" smtClean="0">
                <a:solidFill>
                  <a:schemeClr val="bg1"/>
                </a:solidFill>
              </a:rPr>
              <a:t>в жилье</a:t>
            </a:r>
            <a:endParaRPr lang="ru-RU" sz="1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Объект 7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903166636"/>
              </p:ext>
            </p:extLst>
          </p:nvPr>
        </p:nvGraphicFramePr>
        <p:xfrm>
          <a:off x="119063" y="966789"/>
          <a:ext cx="9601200" cy="57477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288511" y="1628071"/>
            <a:ext cx="660080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Запрещается: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а) эксплуатировать электропровода и кабели с видимыми нарушениями изоляции и со следами термического воздействия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б) пользоваться розетками, рубильниками, другими электроустановочными изделиями с повреждениями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в) эксплуатировать светильники со снятыми колпаками (рассеивателями), предусмотренными конструкцией, а также обертывать электролампы и светильники (с лампами накаливания) бумагой, тканью и другими горючими материалами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55575" y="963355"/>
            <a:ext cx="85302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п. 35 </a:t>
            </a:r>
            <a:r>
              <a:rPr lang="ru-RU" dirty="0" smtClean="0">
                <a:solidFill>
                  <a:srgbClr val="FF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Постановления </a:t>
            </a:r>
            <a:r>
              <a:rPr lang="ru-RU" dirty="0">
                <a:solidFill>
                  <a:srgbClr val="FF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Правительства РФ от 16 сентября 2020 г. N 1479 "Об утверждении Правил противопожарного режима в Российской Федерации</a:t>
            </a:r>
            <a:r>
              <a:rPr lang="ru-RU" dirty="0" smtClean="0">
                <a:solidFill>
                  <a:srgbClr val="FF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endParaRPr lang="ru-RU" dirty="0">
              <a:solidFill>
                <a:srgbClr val="FF0000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AutoShape 2" descr="Можно ли сжигать мусор на участках | Владимир, 05 мая 202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4" descr="Можно ли сжигать мусор на участках | Владимир, 05 мая 2021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098" name="Picture 2" descr="Типичные неисправности электропроводки, причины, последствия и методы  профилактики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0232" y="2016690"/>
            <a:ext cx="2667231" cy="21481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utoShape 4" descr="Причины поломки розетки и их устранение | ЭЛСИС24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4647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Graphic spid="8" grpId="0">
        <p:bldAsOne/>
      </p:bldGraphic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720263" cy="756255"/>
          </a:xfrm>
          <a:solidFill>
            <a:schemeClr val="accent2">
              <a:lumMod val="75000"/>
            </a:schemeClr>
          </a:solidFill>
        </p:spPr>
        <p:txBody>
          <a:bodyPr anchor="t">
            <a:normAutofit/>
          </a:bodyPr>
          <a:lstStyle/>
          <a:p>
            <a:pPr algn="ctr">
              <a:lnSpc>
                <a:spcPct val="200000"/>
              </a:lnSpc>
            </a:pPr>
            <a:r>
              <a:rPr lang="ru-RU" sz="1800" b="1" dirty="0">
                <a:solidFill>
                  <a:schemeClr val="bg1"/>
                </a:solidFill>
              </a:rPr>
              <a:t>Требования пожарной безопасности </a:t>
            </a:r>
            <a:r>
              <a:rPr lang="ru-RU" sz="1800" b="1" dirty="0" smtClean="0">
                <a:solidFill>
                  <a:schemeClr val="bg1"/>
                </a:solidFill>
              </a:rPr>
              <a:t>в жилье</a:t>
            </a:r>
            <a:endParaRPr lang="ru-RU" sz="1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Объект 7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618578793"/>
              </p:ext>
            </p:extLst>
          </p:nvPr>
        </p:nvGraphicFramePr>
        <p:xfrm>
          <a:off x="119063" y="966789"/>
          <a:ext cx="9601200" cy="57477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288511" y="1628071"/>
            <a:ext cx="6600804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Запрещается: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г) пользоваться электрическими утюгами, электрическими плитками, электрическими чайниками и другими электронагревательными приборами, не имеющими устройств тепловой защиты, а также при отсутствии или неисправности терморегуляторов, предусмотренных их конструкцией;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д) использовать нестандартные (самодельные) электрические электронагревательные приборы и удлинители для питания электроприборов, а также использовать некалиброванные плавкие вставки или другие самодельные аппараты защиты от перегрузки и короткого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замыкания.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5575" y="963355"/>
            <a:ext cx="85302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п. 35 </a:t>
            </a:r>
            <a:r>
              <a:rPr lang="ru-RU" dirty="0" smtClean="0">
                <a:solidFill>
                  <a:srgbClr val="FF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Постановления </a:t>
            </a:r>
            <a:r>
              <a:rPr lang="ru-RU" dirty="0">
                <a:solidFill>
                  <a:srgbClr val="FF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Правительства РФ от 16 сентября 2020 г. N 1479 "Об утверждении Правил противопожарного режима в Российской Федерации</a:t>
            </a:r>
            <a:r>
              <a:rPr lang="ru-RU" dirty="0" smtClean="0">
                <a:solidFill>
                  <a:srgbClr val="FF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endParaRPr lang="ru-RU" dirty="0">
              <a:solidFill>
                <a:srgbClr val="FF0000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AutoShape 2" descr="Можно ли сжигать мусор на участках | Владимир, 05 мая 202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4" descr="Можно ли сжигать мусор на участках | Владимир, 05 мая 2021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4" descr="Причины поломки розетки и их устранение | ЭЛСИС24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170" name="Picture 2" descr="МЧС предупреждает: неисправный обогреватель может стать причиной пожара! -  Тамбов Сегодня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91" r="15246"/>
          <a:stretch/>
        </p:blipFill>
        <p:spPr bwMode="auto">
          <a:xfrm>
            <a:off x="6674571" y="2156673"/>
            <a:ext cx="2770120" cy="242282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Как отремонтировать утюг: разбираем, рассматриваем типичные неисправности,  устраняем их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1054" y="4731027"/>
            <a:ext cx="3347034" cy="20416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4686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Graphic spid="8" grpId="0">
        <p:bldAsOne/>
      </p:bldGraphic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720263" cy="756255"/>
          </a:xfrm>
          <a:solidFill>
            <a:schemeClr val="accent2">
              <a:lumMod val="75000"/>
            </a:schemeClr>
          </a:solidFill>
        </p:spPr>
        <p:txBody>
          <a:bodyPr anchor="t">
            <a:normAutofit/>
          </a:bodyPr>
          <a:lstStyle/>
          <a:p>
            <a:pPr algn="ctr">
              <a:lnSpc>
                <a:spcPct val="200000"/>
              </a:lnSpc>
            </a:pPr>
            <a:r>
              <a:rPr lang="ru-RU" sz="1800" b="1" dirty="0">
                <a:solidFill>
                  <a:schemeClr val="bg1"/>
                </a:solidFill>
              </a:rPr>
              <a:t>Требования пожарной безопасности </a:t>
            </a:r>
            <a:r>
              <a:rPr lang="ru-RU" sz="1800" b="1" dirty="0" smtClean="0">
                <a:solidFill>
                  <a:schemeClr val="bg1"/>
                </a:solidFill>
              </a:rPr>
              <a:t>в жилье</a:t>
            </a:r>
            <a:endParaRPr lang="ru-RU" sz="1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Объект 7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1006889801"/>
              </p:ext>
            </p:extLst>
          </p:nvPr>
        </p:nvGraphicFramePr>
        <p:xfrm>
          <a:off x="1057449" y="3233390"/>
          <a:ext cx="5096887" cy="28183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288510" y="1628071"/>
            <a:ext cx="785340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Запрещается: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открытого огня на балконах (лоджиях)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квартир, а также оставлять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без присмотра источники открытого огня (свечи, непотушенная сигарета, керосиновая лампа и др.)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55575" y="963355"/>
            <a:ext cx="85302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п. 85 </a:t>
            </a:r>
            <a:r>
              <a:rPr lang="ru-RU" dirty="0" smtClean="0">
                <a:solidFill>
                  <a:srgbClr val="FF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Постановления </a:t>
            </a:r>
            <a:r>
              <a:rPr lang="ru-RU" dirty="0">
                <a:solidFill>
                  <a:srgbClr val="FF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Правительства РФ от 16 сентября 2020 г. N 1479 "Об утверждении Правил противопожарного режима в Российской Федерации</a:t>
            </a:r>
            <a:r>
              <a:rPr lang="ru-RU" dirty="0" smtClean="0">
                <a:solidFill>
                  <a:srgbClr val="FF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endParaRPr lang="ru-RU" dirty="0">
              <a:solidFill>
                <a:srgbClr val="FF0000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AutoShape 2" descr="Можно ли сжигать мусор на участках | Владимир, 05 мая 202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4" descr="Можно ли сжигать мусор на участках | Владимир, 05 мая 2021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4" descr="Причины поломки розетки и их устранение | ЭЛСИС24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3699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Graphic spid="8" grpId="0">
        <p:bldAsOne/>
      </p:bldGraphic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720263" cy="756255"/>
          </a:xfrm>
          <a:solidFill>
            <a:schemeClr val="accent2">
              <a:lumMod val="75000"/>
            </a:schemeClr>
          </a:solidFill>
        </p:spPr>
        <p:txBody>
          <a:bodyPr anchor="t">
            <a:normAutofit/>
          </a:bodyPr>
          <a:lstStyle/>
          <a:p>
            <a:pPr algn="ctr">
              <a:lnSpc>
                <a:spcPct val="200000"/>
              </a:lnSpc>
            </a:pPr>
            <a:r>
              <a:rPr lang="ru-RU" sz="1800" b="1" dirty="0">
                <a:solidFill>
                  <a:schemeClr val="bg1"/>
                </a:solidFill>
              </a:rPr>
              <a:t>Требования пожарной безопасности </a:t>
            </a:r>
            <a:r>
              <a:rPr lang="ru-RU" sz="1800" b="1" dirty="0" smtClean="0">
                <a:solidFill>
                  <a:schemeClr val="bg1"/>
                </a:solidFill>
              </a:rPr>
              <a:t>в жилье</a:t>
            </a:r>
            <a:endParaRPr lang="ru-RU" sz="1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Объект 7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632490074"/>
              </p:ext>
            </p:extLst>
          </p:nvPr>
        </p:nvGraphicFramePr>
        <p:xfrm>
          <a:off x="155575" y="777921"/>
          <a:ext cx="9466097" cy="58821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155575" y="1273230"/>
            <a:ext cx="7853407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Пенный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огнетушитель предназначен для тушения первичных очагов пожара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Тлеющих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веществ, например, опилок; твердых материалов (класс пожара А), горючих жидкостей (класс В) – например, изделий из древесины, проливов ГСМ, в помещениях цехов промышленных предприятий, складских комплексов, гаражах, автомастерских, за исключением АЗС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Веществ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твердой, густой консистенции, которые в процессе горения, плавясь, превращаются в жидкости, растекаясь по большой поверхности. Например, пластики, полимерные покрытия, эмали, технологические смазки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Твердых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веществ и материалов в общественных зданиях любого назначения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Запрещено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использовать их для тушения каких бы то ни было электроустановок, а также щелочных металлов, веществ, горящих без доступа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кислорода.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88510" y="757664"/>
            <a:ext cx="55901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FF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Огнетушители: </a:t>
            </a:r>
            <a:r>
              <a:rPr lang="ru-RU" sz="2000" b="1" dirty="0" smtClean="0">
                <a:solidFill>
                  <a:srgbClr val="FF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виды</a:t>
            </a:r>
            <a:r>
              <a:rPr lang="ru-RU" sz="2000" b="1" dirty="0">
                <a:solidFill>
                  <a:srgbClr val="FF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b="1" dirty="0" smtClean="0">
                <a:solidFill>
                  <a:srgbClr val="FF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область применения</a:t>
            </a:r>
            <a:endParaRPr lang="ru-RU" sz="2000" dirty="0">
              <a:solidFill>
                <a:srgbClr val="FF0000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AutoShape 2" descr="Можно ли сжигать мусор на участках | Владимир, 05 мая 202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4" descr="Можно ли сжигать мусор на участках | Владимир, 05 мая 2021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4" descr="Причины поломки розетки и их устранение | ЭЛСИС24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74" name="Picture 2" descr="Огнетушитель воздушно-пенный ОВП-8 (з) купить на ПожЗащита.RU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82" t="3582" r="21788"/>
          <a:stretch/>
        </p:blipFill>
        <p:spPr bwMode="auto">
          <a:xfrm>
            <a:off x="7438029" y="3070746"/>
            <a:ext cx="2111861" cy="367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9814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Graphic spid="8" grpId="0">
        <p:bldAsOne/>
      </p:bldGraphic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720263" cy="756255"/>
          </a:xfrm>
          <a:solidFill>
            <a:schemeClr val="accent2">
              <a:lumMod val="75000"/>
            </a:schemeClr>
          </a:solidFill>
        </p:spPr>
        <p:txBody>
          <a:bodyPr anchor="t">
            <a:normAutofit/>
          </a:bodyPr>
          <a:lstStyle/>
          <a:p>
            <a:pPr algn="ctr">
              <a:lnSpc>
                <a:spcPct val="200000"/>
              </a:lnSpc>
            </a:pPr>
            <a:r>
              <a:rPr lang="ru-RU" sz="1800" b="1" dirty="0">
                <a:solidFill>
                  <a:schemeClr val="bg1"/>
                </a:solidFill>
              </a:rPr>
              <a:t>Требования пожарной безопасности </a:t>
            </a:r>
            <a:r>
              <a:rPr lang="ru-RU" sz="1800" b="1" dirty="0" smtClean="0">
                <a:solidFill>
                  <a:schemeClr val="bg1"/>
                </a:solidFill>
              </a:rPr>
              <a:t>в жилье</a:t>
            </a:r>
            <a:endParaRPr lang="ru-RU" sz="1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Объект 7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886938041"/>
              </p:ext>
            </p:extLst>
          </p:nvPr>
        </p:nvGraphicFramePr>
        <p:xfrm>
          <a:off x="155575" y="777921"/>
          <a:ext cx="9466097" cy="58821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288510" y="1587129"/>
            <a:ext cx="7853407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Порошковый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огнетушитель предназначен для тушения первичных очагов пожара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ниверсальный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области использования и рабочему диапазону температуры в помещениях или на улице (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территории), имеет возможность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тушить практически все классы пожаров, включая любое оборудование, аппараты электроустановок с рабочим напряжением до 1000 В (некоторые до 5000 В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7975" y="957719"/>
            <a:ext cx="55901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FF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Огнетушители: </a:t>
            </a:r>
            <a:r>
              <a:rPr lang="ru-RU" sz="2000" b="1" dirty="0" smtClean="0">
                <a:solidFill>
                  <a:srgbClr val="FF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виды</a:t>
            </a:r>
            <a:r>
              <a:rPr lang="ru-RU" sz="2000" b="1" dirty="0">
                <a:solidFill>
                  <a:srgbClr val="FF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b="1" dirty="0" smtClean="0">
                <a:solidFill>
                  <a:srgbClr val="FF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область применения</a:t>
            </a:r>
            <a:endParaRPr lang="ru-RU" sz="2000" dirty="0">
              <a:solidFill>
                <a:srgbClr val="FF0000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AutoShape 2" descr="Можно ли сжигать мусор на участках | Владимир, 05 мая 202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4" descr="Можно ли сжигать мусор на участках | Владимир, 05 мая 2021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4" descr="Причины поломки розетки и их устранение | ЭЛСИС24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098" name="Picture 2" descr="Класс пожара пиктограмма 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4254524"/>
            <a:ext cx="1549495" cy="1523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3161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Graphic spid="8" grpId="0">
        <p:bldAsOne/>
      </p:bldGraphic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720263" cy="756255"/>
          </a:xfrm>
          <a:solidFill>
            <a:schemeClr val="accent2">
              <a:lumMod val="75000"/>
            </a:schemeClr>
          </a:solidFill>
        </p:spPr>
        <p:txBody>
          <a:bodyPr anchor="t">
            <a:normAutofit/>
          </a:bodyPr>
          <a:lstStyle/>
          <a:p>
            <a:pPr algn="ctr">
              <a:lnSpc>
                <a:spcPct val="200000"/>
              </a:lnSpc>
            </a:pPr>
            <a:r>
              <a:rPr lang="ru-RU" sz="1800" b="1" dirty="0">
                <a:solidFill>
                  <a:schemeClr val="bg1"/>
                </a:solidFill>
              </a:rPr>
              <a:t>Требования пожарной безопасности </a:t>
            </a:r>
            <a:r>
              <a:rPr lang="ru-RU" sz="1800" b="1" dirty="0" smtClean="0">
                <a:solidFill>
                  <a:schemeClr val="bg1"/>
                </a:solidFill>
              </a:rPr>
              <a:t>в жилье</a:t>
            </a:r>
            <a:endParaRPr lang="ru-RU" sz="1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Объект 7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1342567996"/>
              </p:ext>
            </p:extLst>
          </p:nvPr>
        </p:nvGraphicFramePr>
        <p:xfrm>
          <a:off x="155575" y="777921"/>
          <a:ext cx="9466097" cy="58821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288509" y="1201093"/>
            <a:ext cx="7853407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Класс A: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пожары твердых горючих веществ и материалов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А1: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горение твердых веществ, сопровождающееся тлением (древесина, бумага, уголь, текстиль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A2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горение твердых веществ не сопровождающееся тлением (каучук, пластмассы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Класс 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B: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пожары горючих жидкостей или плавящихся твердых веществ и материалов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B1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горение жидких веществ не растворимых в воде (бензин, нефтепродукты), а так же сжижаемых твердых веществ (парафин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B2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горение полярных жидких веществ растворимых в воде, (спирты, ацетон, глицерин и др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.).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Важно!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ытаться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тушить изделия из древесины, пластика, товары из тканей, техническую ветошь, любую бумажную продукцию ОП с маркировкой без «А» не только нецелесообразно и бесполезно, но и опасно, так как таким активным вмешательством направленной под высоким давлением пыльной струи веществ, не предназначенных для ликвидации очага данного класса пожара; можно только еще больше раздуть его или привести к повторному воспламенению уже потушенных, тлеющих внутри материалов, конструкций, товаров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88509" y="800983"/>
            <a:ext cx="55901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FF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Огнетушители: </a:t>
            </a:r>
            <a:r>
              <a:rPr lang="ru-RU" sz="2000" b="1" dirty="0" smtClean="0">
                <a:solidFill>
                  <a:srgbClr val="FF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виды</a:t>
            </a:r>
            <a:r>
              <a:rPr lang="ru-RU" sz="2000" b="1" dirty="0">
                <a:solidFill>
                  <a:srgbClr val="FF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b="1" dirty="0" smtClean="0">
                <a:solidFill>
                  <a:srgbClr val="FF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область применения</a:t>
            </a:r>
            <a:endParaRPr lang="ru-RU" sz="2000" dirty="0">
              <a:solidFill>
                <a:srgbClr val="FF0000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AutoShape 2" descr="Можно ли сжигать мусор на участках | Владимир, 05 мая 202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4" descr="Можно ли сжигать мусор на участках | Владимир, 05 мая 2021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4" descr="Причины поломки розетки и их устранение | ЭЛСИС24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9261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Graphic spid="8" grpId="0">
        <p:bldAsOne/>
      </p:bldGraphic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720263" cy="756255"/>
          </a:xfrm>
          <a:solidFill>
            <a:schemeClr val="accent2">
              <a:lumMod val="75000"/>
            </a:schemeClr>
          </a:solidFill>
        </p:spPr>
        <p:txBody>
          <a:bodyPr anchor="t">
            <a:normAutofit/>
          </a:bodyPr>
          <a:lstStyle/>
          <a:p>
            <a:pPr algn="ctr">
              <a:lnSpc>
                <a:spcPct val="200000"/>
              </a:lnSpc>
            </a:pPr>
            <a:r>
              <a:rPr lang="ru-RU" sz="1800" b="1" dirty="0">
                <a:solidFill>
                  <a:schemeClr val="bg1"/>
                </a:solidFill>
              </a:rPr>
              <a:t>Требования пожарной безопасности </a:t>
            </a:r>
            <a:r>
              <a:rPr lang="ru-RU" sz="1800" b="1" dirty="0" smtClean="0">
                <a:solidFill>
                  <a:schemeClr val="bg1"/>
                </a:solidFill>
              </a:rPr>
              <a:t>в жилье</a:t>
            </a:r>
            <a:endParaRPr lang="ru-RU" sz="1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Объект 7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5371279"/>
              </p:ext>
            </p:extLst>
          </p:nvPr>
        </p:nvGraphicFramePr>
        <p:xfrm>
          <a:off x="155575" y="777921"/>
          <a:ext cx="9466097" cy="58821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307975" y="1160150"/>
            <a:ext cx="7853407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Класс C: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пожары газов (бытовой газ, пропан, аммиак и др.).</a:t>
            </a:r>
          </a:p>
          <a:p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Класс D: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пожары металлов;</a:t>
            </a:r>
          </a:p>
          <a:p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D1: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горение легких металлов и их сплавов (алюминий, магний и др.), кроме щелочных.</a:t>
            </a:r>
          </a:p>
          <a:p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D2: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горение щелочных металлов (натрий, калий, и другие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D3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горение металлосодержащих соединений (металлоорганические соединения, гидриды металлов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Класс 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пожары горючих веществ и материалов электроустановок, находящихся под напряжением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Крайне важно!!!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Внимательно изучить маркировку, для приобретаемых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дом,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проще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всего покупать порошковые огнетушители с «полной» маркировкой. Иначе могут быть крайне неприятные неожиданности в ходе тушения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88509" y="760040"/>
            <a:ext cx="55901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FF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Огнетушители: </a:t>
            </a:r>
            <a:r>
              <a:rPr lang="ru-RU" sz="2000" b="1" dirty="0" smtClean="0">
                <a:solidFill>
                  <a:srgbClr val="FF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виды</a:t>
            </a:r>
            <a:r>
              <a:rPr lang="ru-RU" sz="2000" b="1" dirty="0">
                <a:solidFill>
                  <a:srgbClr val="FF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b="1" dirty="0" smtClean="0">
                <a:solidFill>
                  <a:srgbClr val="FF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область применения</a:t>
            </a:r>
            <a:endParaRPr lang="ru-RU" sz="2000" dirty="0">
              <a:solidFill>
                <a:srgbClr val="FF0000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AutoShape 2" descr="Можно ли сжигать мусор на участках | Владимир, 05 мая 202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4" descr="Можно ли сжигать мусор на участках | Владимир, 05 мая 2021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4" descr="Причины поломки розетки и их устранение | ЭЛСИС24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5886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Graphic spid="8" grpId="0">
        <p:bldAsOne/>
      </p:bldGraphic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720263" cy="756255"/>
          </a:xfrm>
          <a:solidFill>
            <a:schemeClr val="accent2">
              <a:lumMod val="75000"/>
            </a:schemeClr>
          </a:solidFill>
        </p:spPr>
        <p:txBody>
          <a:bodyPr anchor="t">
            <a:normAutofit/>
          </a:bodyPr>
          <a:lstStyle/>
          <a:p>
            <a:pPr algn="ctr">
              <a:lnSpc>
                <a:spcPct val="200000"/>
              </a:lnSpc>
            </a:pPr>
            <a:r>
              <a:rPr lang="ru-RU" sz="1800" b="1" dirty="0">
                <a:solidFill>
                  <a:schemeClr val="bg1"/>
                </a:solidFill>
              </a:rPr>
              <a:t>Требования пожарной безопасности </a:t>
            </a:r>
            <a:r>
              <a:rPr lang="ru-RU" sz="1800" b="1" dirty="0" smtClean="0">
                <a:solidFill>
                  <a:schemeClr val="bg1"/>
                </a:solidFill>
              </a:rPr>
              <a:t>в жилье</a:t>
            </a:r>
            <a:endParaRPr lang="ru-RU" sz="1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Объект 7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1764647308"/>
              </p:ext>
            </p:extLst>
          </p:nvPr>
        </p:nvGraphicFramePr>
        <p:xfrm>
          <a:off x="155575" y="777921"/>
          <a:ext cx="9466097" cy="58821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320249" y="1596878"/>
            <a:ext cx="8249171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Любого производственного/бытового электрического оборудования – установок, приборов, аппаратов управления и контроля под рабочим напряжением до 1000 В;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ри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отключении питания – трансформаторных установок, распределительных устройств до 10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кВ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Компьютерной техники.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Различные транспортные средства,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том числе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установки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гаражах, г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орящих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участием кислорода большинства веществ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исключением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Металлов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калия, натрия в чистом виде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Магния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алюминия, а также сплавов на их основе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Бумажной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древесной пыли, опилок,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хлопка-сырца.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Горящей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одежды на теле человека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Полимерных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пирофорных веществ, а также других материалов, исходного сырья, готовой продукции, которые могут гореть без контакта с воздушной средой, тлеть внутри собственного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объема.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07973" y="739383"/>
            <a:ext cx="79216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Углекислотный </a:t>
            </a:r>
            <a:r>
              <a:rPr lang="ru-RU" sz="2000" b="1" dirty="0">
                <a:solidFill>
                  <a:srgbClr val="FF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огнетушитель предназначен для тушения первичных очагов пожара:</a:t>
            </a:r>
          </a:p>
        </p:txBody>
      </p:sp>
      <p:sp>
        <p:nvSpPr>
          <p:cNvPr id="3" name="AutoShape 2" descr="Можно ли сжигать мусор на участках | Владимир, 05 мая 202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4" descr="Можно ли сжигать мусор на участках | Владимир, 05 мая 2021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4" descr="Причины поломки розетки и их устранение | ЭЛСИС24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2379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Graphic spid="8" grpId="0">
        <p:bldAsOne/>
      </p:bldGraphic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720263" cy="756255"/>
          </a:xfrm>
          <a:solidFill>
            <a:schemeClr val="accent2">
              <a:lumMod val="75000"/>
            </a:schemeClr>
          </a:solidFill>
        </p:spPr>
        <p:txBody>
          <a:bodyPr anchor="t">
            <a:normAutofit/>
          </a:bodyPr>
          <a:lstStyle/>
          <a:p>
            <a:pPr algn="ctr">
              <a:lnSpc>
                <a:spcPct val="200000"/>
              </a:lnSpc>
            </a:pPr>
            <a:r>
              <a:rPr lang="ru-RU" sz="1800" b="1" dirty="0">
                <a:solidFill>
                  <a:schemeClr val="bg1"/>
                </a:solidFill>
              </a:rPr>
              <a:t>Требования пожарной безопасности на территории земельного участка</a:t>
            </a:r>
            <a:endParaRPr lang="ru-RU" sz="1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Объект 7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1479265203"/>
              </p:ext>
            </p:extLst>
          </p:nvPr>
        </p:nvGraphicFramePr>
        <p:xfrm>
          <a:off x="119063" y="966789"/>
          <a:ext cx="9601200" cy="57477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2051" name="Picture 3" descr="C:\Users\PC\Desktop\ПРОФИЛАКТИКА в жилье\distancia-dom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281" y="3488778"/>
            <a:ext cx="5304730" cy="31482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88512" y="1734452"/>
            <a:ext cx="777825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Запрещается использовать противопожарные расстояния между зданиями, сооружениями и строениями для складирования материалов, мусора, травы и иных отходов, оборудования и тары, строительства (размещения) зданий и сооружений, в том числе временных, для разведения костров, приготовления пищи с применением открытого огня (мангалов, жаровен и др.) и сжигания отходов и тары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88512" y="973960"/>
            <a:ext cx="85302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п. 65 </a:t>
            </a:r>
            <a:r>
              <a:rPr lang="ru-RU" dirty="0" smtClean="0">
                <a:solidFill>
                  <a:srgbClr val="FF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Постановления </a:t>
            </a:r>
            <a:r>
              <a:rPr lang="ru-RU" dirty="0">
                <a:solidFill>
                  <a:srgbClr val="FF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Правительства РФ от 16 сентября 2020 г. N 1479 "Об утверждении Правил противопожарного режима в Российской Федерации</a:t>
            </a:r>
            <a:r>
              <a:rPr lang="ru-RU" dirty="0" smtClean="0">
                <a:solidFill>
                  <a:srgbClr val="FF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endParaRPr lang="ru-RU" dirty="0">
              <a:solidFill>
                <a:srgbClr val="FF0000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34507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Graphic spid="8" grpId="0">
        <p:bldAsOne/>
      </p:bldGraphic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720263" cy="756255"/>
          </a:xfrm>
          <a:solidFill>
            <a:schemeClr val="accent2">
              <a:lumMod val="75000"/>
            </a:schemeClr>
          </a:solidFill>
        </p:spPr>
        <p:txBody>
          <a:bodyPr anchor="t">
            <a:normAutofit/>
          </a:bodyPr>
          <a:lstStyle/>
          <a:p>
            <a:pPr algn="ctr">
              <a:lnSpc>
                <a:spcPct val="200000"/>
              </a:lnSpc>
            </a:pPr>
            <a:r>
              <a:rPr lang="ru-RU" sz="1800" b="1" dirty="0">
                <a:solidFill>
                  <a:schemeClr val="bg1"/>
                </a:solidFill>
              </a:rPr>
              <a:t>Требования пожарной безопасности </a:t>
            </a:r>
            <a:r>
              <a:rPr lang="ru-RU" sz="1800" b="1" dirty="0" smtClean="0">
                <a:solidFill>
                  <a:schemeClr val="bg1"/>
                </a:solidFill>
              </a:rPr>
              <a:t>в жилье</a:t>
            </a:r>
            <a:endParaRPr lang="ru-RU" sz="1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Объект 7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997301908"/>
              </p:ext>
            </p:extLst>
          </p:nvPr>
        </p:nvGraphicFramePr>
        <p:xfrm>
          <a:off x="155575" y="777921"/>
          <a:ext cx="9466097" cy="58821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07973" y="939438"/>
            <a:ext cx="79216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Углекислотный огнетушитель</a:t>
            </a:r>
            <a:endParaRPr lang="ru-RU" sz="2000" b="1" dirty="0">
              <a:solidFill>
                <a:srgbClr val="FF0000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AutoShape 2" descr="Можно ли сжигать мусор на участках | Владимир, 05 мая 202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4" descr="Можно ли сжигать мусор на участках | Владимир, 05 мая 2021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4" descr="Причины поломки розетки и их устранение | ЭЛСИС24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7446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Graphic spid="8" grpId="0">
        <p:bldAsOne/>
      </p:bldGraphic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720263" cy="756255"/>
          </a:xfrm>
          <a:solidFill>
            <a:schemeClr val="accent2">
              <a:lumMod val="75000"/>
            </a:schemeClr>
          </a:solidFill>
        </p:spPr>
        <p:txBody>
          <a:bodyPr anchor="t">
            <a:normAutofit/>
          </a:bodyPr>
          <a:lstStyle/>
          <a:p>
            <a:pPr algn="ctr">
              <a:lnSpc>
                <a:spcPct val="200000"/>
              </a:lnSpc>
            </a:pPr>
            <a:r>
              <a:rPr lang="ru-RU" sz="1800" b="1" dirty="0">
                <a:solidFill>
                  <a:schemeClr val="bg1"/>
                </a:solidFill>
              </a:rPr>
              <a:t>Требования пожарной безопасности </a:t>
            </a:r>
            <a:r>
              <a:rPr lang="ru-RU" sz="1800" b="1" dirty="0" smtClean="0">
                <a:solidFill>
                  <a:schemeClr val="bg1"/>
                </a:solidFill>
              </a:rPr>
              <a:t>в жилье</a:t>
            </a:r>
            <a:endParaRPr lang="ru-RU" sz="1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Объект 7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1391974299"/>
              </p:ext>
            </p:extLst>
          </p:nvPr>
        </p:nvGraphicFramePr>
        <p:xfrm>
          <a:off x="155575" y="3208338"/>
          <a:ext cx="5096887" cy="28183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155574" y="788827"/>
            <a:ext cx="785340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Жилые помещения (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комнаты) </a:t>
            </a:r>
            <a:r>
              <a:rPr lang="ru-RU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рекомендуется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оборудовать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автономными дымовыми пожарными извещателями вне зависимости от этажности здания,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том числе, в одноквартирных жилых домах (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включая блокированные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</p:txBody>
      </p:sp>
      <p:sp>
        <p:nvSpPr>
          <p:cNvPr id="3" name="AutoShape 2" descr="Можно ли сжигать мусор на участках | Владимир, 05 мая 202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4" descr="Можно ли сжигать мусор на участках | Владимир, 05 мая 2021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4" descr="Причины поломки розетки и их устранение | ЭЛСИС24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122" name="Picture 2" descr="https://zlat-go.ru/upload/photo_for_news/izve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1" t="19352" r="2688" b="23425"/>
          <a:stretch/>
        </p:blipFill>
        <p:spPr bwMode="auto">
          <a:xfrm>
            <a:off x="1057342" y="2077649"/>
            <a:ext cx="4722215" cy="4046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6608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Graphic spid="8" grpId="0">
        <p:bldAsOne/>
      </p:bldGraphic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720263" cy="756255"/>
          </a:xfrm>
          <a:solidFill>
            <a:schemeClr val="accent2">
              <a:lumMod val="75000"/>
            </a:schemeClr>
          </a:solidFill>
        </p:spPr>
        <p:txBody>
          <a:bodyPr anchor="t">
            <a:normAutofit/>
          </a:bodyPr>
          <a:lstStyle/>
          <a:p>
            <a:pPr algn="ctr">
              <a:lnSpc>
                <a:spcPct val="200000"/>
              </a:lnSpc>
            </a:pPr>
            <a:r>
              <a:rPr lang="ru-RU" sz="1800" b="1" dirty="0">
                <a:solidFill>
                  <a:schemeClr val="bg1"/>
                </a:solidFill>
              </a:rPr>
              <a:t>Требования пожарной безопасности </a:t>
            </a:r>
            <a:r>
              <a:rPr lang="ru-RU" sz="1800" b="1" dirty="0" smtClean="0">
                <a:solidFill>
                  <a:schemeClr val="bg1"/>
                </a:solidFill>
              </a:rPr>
              <a:t>в жилье</a:t>
            </a:r>
            <a:endParaRPr lang="ru-RU" sz="1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Объект 7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1784832980"/>
              </p:ext>
            </p:extLst>
          </p:nvPr>
        </p:nvGraphicFramePr>
        <p:xfrm>
          <a:off x="155575" y="3208338"/>
          <a:ext cx="5096887" cy="28183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AutoShape 2" descr="Можно ли сжигать мусор на участках | Владимир, 05 мая 202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4" descr="Можно ли сжигать мусор на участках | Владимир, 05 мая 2021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4" descr="Причины поломки розетки и их устранение | ЭЛСИС24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147" name="Picture 3" descr="C:\Users\PC\Desktop\ПРОФИЛАКТИКА в жилье\8d6b30de8d7e9a944bdaa4a708086c83-374x250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68"/>
          <a:stretch/>
        </p:blipFill>
        <p:spPr bwMode="auto">
          <a:xfrm>
            <a:off x="307975" y="1934519"/>
            <a:ext cx="7243806" cy="4446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626917" y="2776961"/>
            <a:ext cx="220284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1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Дымовой ИП</a:t>
            </a:r>
          </a:p>
          <a:p>
            <a:r>
              <a:rPr lang="ru-RU" sz="11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</a:t>
            </a:r>
            <a:r>
              <a:rPr lang="ru-RU" sz="11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менее 25 мм, не более 600 мм</a:t>
            </a:r>
          </a:p>
        </p:txBody>
      </p:sp>
      <p:cxnSp>
        <p:nvCxnSpPr>
          <p:cNvPr id="10" name="Прямая со стрелкой 9"/>
          <p:cNvCxnSpPr/>
          <p:nvPr/>
        </p:nvCxnSpPr>
        <p:spPr>
          <a:xfrm flipH="1" flipV="1">
            <a:off x="2814452" y="3705101"/>
            <a:ext cx="23751" cy="2434442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 rot="16200000">
            <a:off x="2182835" y="4883850"/>
            <a:ext cx="88998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 3,5 м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352899" y="3274214"/>
            <a:ext cx="122193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1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Тепловой ИП</a:t>
            </a:r>
          </a:p>
          <a:p>
            <a:r>
              <a:rPr lang="ru-RU" sz="11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более 150  мм</a:t>
            </a:r>
            <a:endParaRPr lang="ru-RU" sz="11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3084355" y="4311732"/>
            <a:ext cx="907681" cy="908462"/>
          </a:xfrm>
          <a:prstGeom prst="ellipse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17" name="Овал 16"/>
          <p:cNvSpPr/>
          <p:nvPr/>
        </p:nvSpPr>
        <p:spPr>
          <a:xfrm>
            <a:off x="4659726" y="4311732"/>
            <a:ext cx="907681" cy="908462"/>
          </a:xfrm>
          <a:prstGeom prst="ellipse">
            <a:avLst/>
          </a:prstGeom>
          <a:noFill/>
          <a:ln>
            <a:solidFill>
              <a:srgbClr val="66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00B05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619680" y="4608133"/>
            <a:ext cx="9877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66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ru-RU" sz="1400" b="1" dirty="0" smtClean="0">
                <a:solidFill>
                  <a:srgbClr val="66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</a:t>
            </a:r>
            <a:r>
              <a:rPr lang="en-US" sz="1400" b="1" dirty="0" smtClean="0">
                <a:solidFill>
                  <a:srgbClr val="66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3,55 </a:t>
            </a:r>
            <a:r>
              <a:rPr lang="ru-RU" sz="1400" b="1" dirty="0" smtClean="0">
                <a:solidFill>
                  <a:srgbClr val="66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endParaRPr lang="ru-RU" sz="1400" b="1" dirty="0">
              <a:solidFill>
                <a:srgbClr val="6699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043400" y="4585862"/>
            <a:ext cx="10628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 </a:t>
            </a:r>
            <a:r>
              <a:rPr lang="ru-RU" sz="1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6,40</a:t>
            </a:r>
            <a:r>
              <a:rPr lang="en-US" sz="1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endParaRPr lang="ru-RU" sz="1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402252" y="3850065"/>
            <a:ext cx="20093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Радиус зоны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контроля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4315619" y="2373906"/>
            <a:ext cx="1840675" cy="24938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TextBox 17"/>
          <p:cNvSpPr txBox="1"/>
          <p:nvPr/>
        </p:nvSpPr>
        <p:spPr>
          <a:xfrm>
            <a:off x="4494407" y="2373906"/>
            <a:ext cx="14830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 менее 500 мм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724824" y="2035352"/>
            <a:ext cx="16539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solidFill>
                  <a:srgbClr val="EC8F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Источник света</a:t>
            </a:r>
            <a:endParaRPr lang="ru-RU" sz="1600" b="1" dirty="0">
              <a:solidFill>
                <a:srgbClr val="EC8F1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5169" y="734190"/>
            <a:ext cx="79947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Установка прибора заключается в прикреплении его к потолку или к другой поверхности, где нет постоянных воздушных потоков. Например, над дверными проемами, возле окон, в углах дома лучше не устанавливать пожарные извещатели, так как это может увеличить число ложных сигналов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PC\Desktop\ПРОФИЛАКТИКА в жилье\8d6b30de8d7e9a944bdaa4a708086c83-374x250 (1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1209" y="3592890"/>
            <a:ext cx="514350" cy="514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TextBox 43"/>
          <p:cNvSpPr txBox="1"/>
          <p:nvPr/>
        </p:nvSpPr>
        <p:spPr>
          <a:xfrm>
            <a:off x="6725559" y="3535824"/>
            <a:ext cx="13244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solidFill>
                  <a:srgbClr val="EC8F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Вентиляция</a:t>
            </a:r>
            <a:endParaRPr lang="ru-RU" sz="1600" b="1" dirty="0">
              <a:solidFill>
                <a:srgbClr val="EC8F1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5" name="Прямая со стрелкой 44"/>
          <p:cNvCxnSpPr/>
          <p:nvPr/>
        </p:nvCxnSpPr>
        <p:spPr>
          <a:xfrm flipH="1" flipV="1">
            <a:off x="4406950" y="2890019"/>
            <a:ext cx="1804259" cy="815082"/>
          </a:xfrm>
          <a:prstGeom prst="straightConnector1">
            <a:avLst/>
          </a:prstGeom>
          <a:ln w="28575">
            <a:headEnd type="arrow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 rot="1406807">
            <a:off x="4843223" y="3020627"/>
            <a:ext cx="11368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 менее 1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</a:p>
        </p:txBody>
      </p:sp>
    </p:spTree>
    <p:extLst>
      <p:ext uri="{BB962C8B-B14F-4D97-AF65-F5344CB8AC3E}">
        <p14:creationId xmlns:p14="http://schemas.microsoft.com/office/powerpoint/2010/main" val="2008776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Graphic spid="8" grpId="0">
        <p:bldAsOne/>
      </p:bldGraphic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720263" cy="756255"/>
          </a:xfrm>
          <a:solidFill>
            <a:schemeClr val="accent2">
              <a:lumMod val="75000"/>
            </a:schemeClr>
          </a:solidFill>
        </p:spPr>
        <p:txBody>
          <a:bodyPr anchor="t">
            <a:normAutofit fontScale="90000"/>
          </a:bodyPr>
          <a:lstStyle/>
          <a:p>
            <a:pPr algn="ctr">
              <a:lnSpc>
                <a:spcPct val="200000"/>
              </a:lnSpc>
            </a:pPr>
            <a:r>
              <a:rPr lang="ru-RU" sz="1800" b="1" dirty="0">
                <a:solidFill>
                  <a:schemeClr val="bg1"/>
                </a:solidFill>
              </a:rPr>
              <a:t>Требования пожарной безопасности </a:t>
            </a:r>
            <a:r>
              <a:rPr lang="ru-RU" sz="1800" b="1" dirty="0" smtClean="0">
                <a:solidFill>
                  <a:schemeClr val="bg1"/>
                </a:solidFill>
              </a:rPr>
              <a:t>при эксплуатации газового оборудования (приборов)</a:t>
            </a:r>
            <a:endParaRPr lang="ru-RU" sz="1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Объект 7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748738990"/>
              </p:ext>
            </p:extLst>
          </p:nvPr>
        </p:nvGraphicFramePr>
        <p:xfrm>
          <a:off x="155575" y="3208338"/>
          <a:ext cx="5096887" cy="28183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288510" y="1628071"/>
            <a:ext cx="8504761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эксплуатации газовых приборов запрещается: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а) пользоваться неисправными газовыми приборами, а также газовым оборудованием, не прошедшим технического обслуживания в установленном порядке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б) оставлять газовые приборы включенными без присмотра, за исключением газовых приборов, которые могут и (или) должны находиться в круглосуточном режиме работы в соответствии с технической документацией изготовителя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в) устанавливать (размещать) мебель и другие горючие предметы и материалы на расстоянии менее 0,2 метра от бытовых газовых приборов по горизонтали (за исключением бытовых газовых плит, встраиваемых бытовых газовых приборов, устанавливаемых в соответствии с технической документацией изготовителя) и менее 0,7 метра по вертикали (при нависании указанных предметов и материалов над бытовыми газовыми приборами).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5575" y="963355"/>
            <a:ext cx="85302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п. 40 </a:t>
            </a:r>
            <a:r>
              <a:rPr lang="ru-RU" dirty="0" smtClean="0">
                <a:solidFill>
                  <a:srgbClr val="FF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Постановления </a:t>
            </a:r>
            <a:r>
              <a:rPr lang="ru-RU" dirty="0">
                <a:solidFill>
                  <a:srgbClr val="FF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Правительства РФ от 16 сентября 2020 г. N 1479 "Об утверждении Правил противопожарного режима в Российской Федерации</a:t>
            </a:r>
            <a:r>
              <a:rPr lang="ru-RU" dirty="0" smtClean="0">
                <a:solidFill>
                  <a:srgbClr val="FF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endParaRPr lang="ru-RU" dirty="0">
              <a:solidFill>
                <a:srgbClr val="FF0000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AutoShape 2" descr="Можно ли сжигать мусор на участках | Владимир, 05 мая 202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4" descr="Можно ли сжигать мусор на участках | Владимир, 05 мая 2021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4" descr="Причины поломки розетки и их устранение | ЭЛСИС24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9016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Graphic spid="8" grpId="0">
        <p:bldAsOne/>
      </p:bldGraphic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720263" cy="756255"/>
          </a:xfrm>
          <a:solidFill>
            <a:schemeClr val="accent2">
              <a:lumMod val="75000"/>
            </a:schemeClr>
          </a:solidFill>
        </p:spPr>
        <p:txBody>
          <a:bodyPr anchor="t">
            <a:normAutofit fontScale="90000"/>
          </a:bodyPr>
          <a:lstStyle/>
          <a:p>
            <a:pPr algn="ctr">
              <a:lnSpc>
                <a:spcPct val="200000"/>
              </a:lnSpc>
            </a:pPr>
            <a:r>
              <a:rPr lang="ru-RU" sz="1800" b="1" dirty="0">
                <a:solidFill>
                  <a:schemeClr val="bg1"/>
                </a:solidFill>
              </a:rPr>
              <a:t>Требования пожарной безопасности </a:t>
            </a:r>
            <a:r>
              <a:rPr lang="ru-RU" sz="1800" b="1" dirty="0" smtClean="0">
                <a:solidFill>
                  <a:schemeClr val="bg1"/>
                </a:solidFill>
              </a:rPr>
              <a:t>при эксплуатации газового оборудования (приборов)</a:t>
            </a:r>
            <a:endParaRPr lang="ru-RU" sz="1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Объект 7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204590330"/>
              </p:ext>
            </p:extLst>
          </p:nvPr>
        </p:nvGraphicFramePr>
        <p:xfrm>
          <a:off x="155575" y="3208338"/>
          <a:ext cx="5096887" cy="28183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194240" y="876509"/>
            <a:ext cx="8504761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КОГДА ОТ ИСПОЛЬЗОВАНИЯ ЛУЧШЕ ВОЗДЕРЖАТЬСЯ</a:t>
            </a:r>
          </a:p>
          <a:p>
            <a:endParaRPr lang="ru-RU" u="sng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Баллон </a:t>
            </a:r>
            <a:r>
              <a:rPr lang="ru-RU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 пригоден для эксплуатации в следующих случаях</a:t>
            </a:r>
            <a:r>
              <a:rPr lang="ru-RU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имеются большие очаги коррозии на внешней стороне;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видны выпуклости, вмятины, трещины;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неисправен вентиль;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просрочено время освидетельствования;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отсутствуют обязательные данные в клейме на дне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поврежден или криво установлен башмак;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окраска емкости и надпись не соответствуют ГОСТ;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отсутствует заглушка на штуцере;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 работает манометр;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чувствуется запах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газа.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AutoShape 2" descr="Можно ли сжигать мусор на участках | Владимир, 05 мая 202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4" descr="Можно ли сжигать мусор на участках | Владимир, 05 мая 2021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4" descr="Причины поломки розетки и их устранение | ЭЛСИС24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4" descr="Кавказский Узел | Проверка газовых баллонов в Махачкале практически  отсутствует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AutoShape 6" descr="Кавказский Узел | Проверка газовых баллонов в Махачкале практически  отсутствует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AutoShape 8" descr="Кавказский Узел | Проверка газовых баллонов в Махачкале практически  отсутствует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AutoShape 10" descr="Кавказский Узел | Проверка газовых баллонов в Махачкале практически  отсутствует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" name="AutoShape 12" descr="Кавказский Узел | Проверка газовых баллонов в Махачкале практически  отсутствует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" name="AutoShape 14" descr="Кавказский Узел | Проверка газовых баллонов в Махачкале практически  отсутствует"/>
          <p:cNvSpPr>
            <a:spLocks noChangeAspect="1" noChangeArrowheads="1"/>
          </p:cNvSpPr>
          <p:nvPr/>
        </p:nvSpPr>
        <p:spPr bwMode="auto">
          <a:xfrm>
            <a:off x="1374775" y="1074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9" name="Picture 15" descr="C:\Users\PC\Desktop\ПРОФИЛАКТИКА в жилье\Без названия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6119" y="4158153"/>
            <a:ext cx="4476268" cy="241367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8958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Graphic spid="8" grpId="0">
        <p:bldAsOne/>
      </p:bldGraphic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720263" cy="756255"/>
          </a:xfrm>
          <a:solidFill>
            <a:schemeClr val="accent2">
              <a:lumMod val="75000"/>
            </a:schemeClr>
          </a:solidFill>
        </p:spPr>
        <p:txBody>
          <a:bodyPr anchor="t">
            <a:normAutofit fontScale="90000"/>
          </a:bodyPr>
          <a:lstStyle/>
          <a:p>
            <a:pPr algn="ctr">
              <a:lnSpc>
                <a:spcPct val="200000"/>
              </a:lnSpc>
            </a:pPr>
            <a:r>
              <a:rPr lang="ru-RU" sz="1800" b="1" dirty="0">
                <a:solidFill>
                  <a:schemeClr val="bg1"/>
                </a:solidFill>
              </a:rPr>
              <a:t>Требования пожарной безопасности </a:t>
            </a:r>
            <a:r>
              <a:rPr lang="ru-RU" sz="1800" b="1" dirty="0" smtClean="0">
                <a:solidFill>
                  <a:schemeClr val="bg1"/>
                </a:solidFill>
              </a:rPr>
              <a:t>при эксплуатации газового оборудования (приборов)</a:t>
            </a:r>
            <a:endParaRPr lang="ru-RU" sz="1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Объект 7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866027041"/>
              </p:ext>
            </p:extLst>
          </p:nvPr>
        </p:nvGraphicFramePr>
        <p:xfrm>
          <a:off x="155575" y="3208338"/>
          <a:ext cx="5096887" cy="28183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AutoShape 2" descr="Можно ли сжигать мусор на участках | Владимир, 05 мая 202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4" descr="Можно ли сжигать мусор на участках | Владимир, 05 мая 2021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4" descr="Причины поломки розетки и их устранение | ЭЛСИС24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4" descr="Кавказский Узел | Проверка газовых баллонов в Махачкале практически  отсутствует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AutoShape 6" descr="Кавказский Узел | Проверка газовых баллонов в Махачкале практически  отсутствует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AutoShape 8" descr="Кавказский Узел | Проверка газовых баллонов в Махачкале практически  отсутствует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AutoShape 10" descr="Кавказский Узел | Проверка газовых баллонов в Махачкале практически  отсутствует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" name="AutoShape 12" descr="Кавказский Узел | Проверка газовых баллонов в Махачкале практически  отсутствует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" name="AutoShape 14" descr="Кавказский Узел | Проверка газовых баллонов в Махачкале практически  отсутствует"/>
          <p:cNvSpPr>
            <a:spLocks noChangeAspect="1" noChangeArrowheads="1"/>
          </p:cNvSpPr>
          <p:nvPr/>
        </p:nvSpPr>
        <p:spPr bwMode="auto">
          <a:xfrm>
            <a:off x="1374775" y="1074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0" name="Picture 2" descr="http://logazinvest.ru/images/glav/povrball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57"/>
          <a:stretch/>
        </p:blipFill>
        <p:spPr bwMode="auto">
          <a:xfrm>
            <a:off x="460375" y="922337"/>
            <a:ext cx="6800546" cy="56846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3558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Graphic spid="8" grpId="0">
        <p:bldAsOne/>
      </p:bldGraphic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720263" cy="756255"/>
          </a:xfrm>
          <a:solidFill>
            <a:schemeClr val="accent2">
              <a:lumMod val="75000"/>
            </a:schemeClr>
          </a:solidFill>
        </p:spPr>
        <p:txBody>
          <a:bodyPr anchor="t">
            <a:normAutofit fontScale="90000"/>
          </a:bodyPr>
          <a:lstStyle/>
          <a:p>
            <a:pPr algn="ctr">
              <a:lnSpc>
                <a:spcPct val="200000"/>
              </a:lnSpc>
            </a:pPr>
            <a:r>
              <a:rPr lang="ru-RU" sz="1800" b="1" dirty="0">
                <a:solidFill>
                  <a:schemeClr val="bg1"/>
                </a:solidFill>
              </a:rPr>
              <a:t>Требования пожарной безопасности </a:t>
            </a:r>
            <a:r>
              <a:rPr lang="ru-RU" sz="1800" b="1" dirty="0" smtClean="0">
                <a:solidFill>
                  <a:schemeClr val="bg1"/>
                </a:solidFill>
              </a:rPr>
              <a:t>при эксплуатации газового оборудования (приборов)</a:t>
            </a:r>
            <a:endParaRPr lang="ru-RU" sz="1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Объект 7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1142412207"/>
              </p:ext>
            </p:extLst>
          </p:nvPr>
        </p:nvGraphicFramePr>
        <p:xfrm>
          <a:off x="155575" y="3208338"/>
          <a:ext cx="5096887" cy="28183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288510" y="1628071"/>
            <a:ext cx="8504761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Пристройки и шкафы для газовых баллонов должны запираться на замок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иметь жалюзи для проветривания, а также предупреждающую надпись "Огнеопасно. Газ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".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входа в одноквартирные жилые дома, в том числе жилые дома блокированной застройки,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размещается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предупреждающий знак пожарной безопасности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надписью "Огнеопасно. Баллоны с газом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".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При 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использовании бытовых газовых приборов запрещается: </a:t>
            </a:r>
            <a:endParaRPr lang="ru-RU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эксплуатация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бытовых газовых приборов при утечке газа;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присоединение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деталей газовой арматуры с помощью</a:t>
            </a:r>
          </a:p>
          <a:p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искрообразующего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инструмента;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проверка герметичности соединений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помощью источников открытого огня.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5575" y="963355"/>
            <a:ext cx="85302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п. 86, п. 87 </a:t>
            </a:r>
            <a:r>
              <a:rPr lang="ru-RU" dirty="0" smtClean="0">
                <a:solidFill>
                  <a:srgbClr val="FF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Постановления </a:t>
            </a:r>
            <a:r>
              <a:rPr lang="ru-RU" dirty="0">
                <a:solidFill>
                  <a:srgbClr val="FF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Правительства РФ от 16 сентября 2020 г. N 1479 "Об утверждении Правил противопожарного режима в Российской Федерации</a:t>
            </a:r>
            <a:r>
              <a:rPr lang="ru-RU" dirty="0" smtClean="0">
                <a:solidFill>
                  <a:srgbClr val="FF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endParaRPr lang="ru-RU" dirty="0">
              <a:solidFill>
                <a:srgbClr val="FF0000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AutoShape 2" descr="Можно ли сжигать мусор на участках | Владимир, 05 мая 202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4" descr="Можно ли сжигать мусор на участках | Владимир, 05 мая 2021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4" descr="Причины поломки розетки и их устранение | ЭЛСИС24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74" name="Picture 2" descr="V49 &quot;Огнеопасно баллоны с газом&quot; | Производственная компания «Стандарт»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4" t="5041" r="7125" b="14886"/>
          <a:stretch/>
        </p:blipFill>
        <p:spPr bwMode="auto">
          <a:xfrm>
            <a:off x="5298511" y="4772417"/>
            <a:ext cx="3813174" cy="1906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Знак Т37 &quot;Огнеопасно! Газ&quot; 300х150мм металл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0781" y="3391965"/>
            <a:ext cx="2760902" cy="1380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4517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Graphic spid="8" grpId="0">
        <p:bldAsOne/>
      </p:bldGraphic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720263" cy="756255"/>
          </a:xfrm>
          <a:solidFill>
            <a:schemeClr val="accent2">
              <a:lumMod val="75000"/>
            </a:schemeClr>
          </a:solidFill>
        </p:spPr>
        <p:txBody>
          <a:bodyPr anchor="t">
            <a:normAutofit fontScale="90000"/>
          </a:bodyPr>
          <a:lstStyle/>
          <a:p>
            <a:pPr algn="ctr">
              <a:lnSpc>
                <a:spcPct val="200000"/>
              </a:lnSpc>
            </a:pPr>
            <a:r>
              <a:rPr lang="ru-RU" sz="1800" b="1" dirty="0">
                <a:solidFill>
                  <a:schemeClr val="bg1"/>
                </a:solidFill>
              </a:rPr>
              <a:t>Требования пожарной безопасности </a:t>
            </a:r>
            <a:r>
              <a:rPr lang="ru-RU" sz="1800" b="1" dirty="0" smtClean="0">
                <a:solidFill>
                  <a:schemeClr val="bg1"/>
                </a:solidFill>
              </a:rPr>
              <a:t>при эксплуатации систем теплоснабжения и отопления</a:t>
            </a:r>
            <a:endParaRPr lang="ru-RU" sz="1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Объект 7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761189798"/>
              </p:ext>
            </p:extLst>
          </p:nvPr>
        </p:nvGraphicFramePr>
        <p:xfrm>
          <a:off x="155575" y="3208338"/>
          <a:ext cx="5096887" cy="28183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155575" y="879926"/>
            <a:ext cx="8504761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Высоту дымовых труб от колосниковой решетки до устья следует принимать не менее 5 м. Высоту дымовых труб, размещаемых на расстоянии, равном или большем высоты сплошной конструкции, выступающей над кровлей, следует принимать: не менее 500 мм - над плоской кровлей; не менее 500 мм - над коньком кровли или парапетом при расположении трубы на расстоянии до 1,5 м от конька или парапета; не ниже конька кровли или парапета - при расположении дымовой трубы на расстоянии от 1,5 до 3 м от конька или парапета; не ниже линии, проведенной от конька вниз под углом 10° к горизонту, - при расположении дымовой трубы от конька на расстоянии более 3 м.</a:t>
            </a:r>
          </a:p>
        </p:txBody>
      </p:sp>
      <p:sp>
        <p:nvSpPr>
          <p:cNvPr id="3" name="AutoShape 2" descr="Можно ли сжигать мусор на участках | Владимир, 05 мая 202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4" descr="Можно ли сжигать мусор на участках | Владимир, 05 мая 2021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4" descr="Причины поломки розетки и их устранение | ЭЛСИС24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78" name="Picture 6" descr="Противопожарные требования при проектировании и установке дымовых каналов  печей | Всё про дом и жизнь в нём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0556" y="3236866"/>
            <a:ext cx="5550271" cy="31636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725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Graphic spid="8" grpId="0">
        <p:bldAsOne/>
      </p:bldGraphic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720263" cy="756255"/>
          </a:xfrm>
          <a:solidFill>
            <a:schemeClr val="accent2">
              <a:lumMod val="75000"/>
            </a:schemeClr>
          </a:solidFill>
        </p:spPr>
        <p:txBody>
          <a:bodyPr anchor="t">
            <a:normAutofit fontScale="90000"/>
          </a:bodyPr>
          <a:lstStyle/>
          <a:p>
            <a:pPr algn="ctr">
              <a:lnSpc>
                <a:spcPct val="200000"/>
              </a:lnSpc>
            </a:pPr>
            <a:r>
              <a:rPr lang="ru-RU" sz="1800" b="1" dirty="0">
                <a:solidFill>
                  <a:schemeClr val="bg1"/>
                </a:solidFill>
              </a:rPr>
              <a:t>Требования пожарной безопасности </a:t>
            </a:r>
            <a:r>
              <a:rPr lang="ru-RU" sz="1800" b="1" dirty="0" smtClean="0">
                <a:solidFill>
                  <a:schemeClr val="bg1"/>
                </a:solidFill>
              </a:rPr>
              <a:t>при эксплуатации систем теплоснабжения и отопления</a:t>
            </a:r>
            <a:endParaRPr lang="ru-RU" sz="1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Объект 7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1145878101"/>
              </p:ext>
            </p:extLst>
          </p:nvPr>
        </p:nvGraphicFramePr>
        <p:xfrm>
          <a:off x="0" y="764275"/>
          <a:ext cx="9720263" cy="60937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155575" y="879926"/>
            <a:ext cx="850476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сегодняшний день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выборе системы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дымоотведения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в основном,  используют: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классический вариант труб, выложенных из кирпича;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аналоги из керамики;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модульные дымоходы из нержавеющей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стали.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AutoShape 2" descr="Можно ли сжигать мусор на участках | Владимир, 05 мая 202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4" descr="Можно ли сжигать мусор на участках | Владимир, 05 мая 2021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4" descr="Причины поломки розетки и их устранение | ЭЛСИС24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3875692" y="2920852"/>
            <a:ext cx="517555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u="sng" dirty="0">
                <a:ln w="0">
                  <a:noFill/>
                </a:ln>
                <a:effectLst>
                  <a:outerShdw blurRad="304800" dist="698500" dir="2700000" sx="81000" sy="81000" algn="tl" rotWithShape="0">
                    <a:schemeClr val="bg1">
                      <a:alpha val="18000"/>
                    </a:schemeClr>
                  </a:outerShdw>
                  <a:reflection blurRad="444500" stA="74000" endPos="7000" dist="127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 типу сборки керамические дымоходы бывают:</a:t>
            </a:r>
          </a:p>
          <a:p>
            <a:endParaRPr lang="ru-RU" dirty="0">
              <a:ln w="0">
                <a:noFill/>
              </a:ln>
              <a:effectLst>
                <a:outerShdw blurRad="304800" dist="698500" dir="2700000" sx="81000" sy="81000" algn="tl" rotWithShape="0">
                  <a:schemeClr val="bg1">
                    <a:alpha val="18000"/>
                  </a:schemeClr>
                </a:outerShdw>
                <a:reflection blurRad="444500" stA="74000" endPos="7000" dist="1270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n w="0">
                  <a:noFill/>
                </a:ln>
                <a:effectLst>
                  <a:outerShdw blurRad="304800" dist="698500" dir="2700000" sx="81000" sy="81000" algn="tl" rotWithShape="0">
                    <a:schemeClr val="bg1">
                      <a:alpha val="18000"/>
                    </a:schemeClr>
                  </a:outerShdw>
                  <a:reflection blurRad="444500" stA="74000" endPos="7000" dist="127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керамо-керамзитные – труба «окантовывается» керамзитными блоками и внешне похожа на кирпичную</a:t>
            </a:r>
            <a:r>
              <a:rPr lang="ru-RU" dirty="0" smtClean="0">
                <a:ln w="0">
                  <a:noFill/>
                </a:ln>
                <a:effectLst>
                  <a:outerShdw blurRad="304800" dist="698500" dir="2700000" sx="81000" sy="81000" algn="tl" rotWithShape="0">
                    <a:schemeClr val="bg1">
                      <a:alpha val="18000"/>
                    </a:schemeClr>
                  </a:outerShdw>
                  <a:reflection blurRad="444500" stA="74000" endPos="7000" dist="127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>
              <a:ln w="0">
                <a:noFill/>
              </a:ln>
              <a:effectLst>
                <a:outerShdw blurRad="304800" dist="698500" dir="2700000" sx="81000" sy="81000" algn="tl" rotWithShape="0">
                  <a:schemeClr val="bg1">
                    <a:alpha val="18000"/>
                  </a:schemeClr>
                </a:outerShdw>
                <a:reflection blurRad="444500" stA="74000" endPos="7000" dist="1270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err="1">
                <a:ln w="0">
                  <a:noFill/>
                </a:ln>
                <a:effectLst>
                  <a:outerShdw blurRad="304800" dist="698500" dir="2700000" sx="81000" sy="81000" algn="tl" rotWithShape="0">
                    <a:schemeClr val="bg1">
                      <a:alpha val="18000"/>
                    </a:schemeClr>
                  </a:outerShdw>
                  <a:reflection blurRad="444500" stA="74000" endPos="7000" dist="127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керамо</a:t>
            </a:r>
            <a:r>
              <a:rPr lang="ru-RU" dirty="0">
                <a:ln w="0">
                  <a:noFill/>
                </a:ln>
                <a:effectLst>
                  <a:outerShdw blurRad="304800" dist="698500" dir="2700000" sx="81000" sy="81000" algn="tl" rotWithShape="0">
                    <a:schemeClr val="bg1">
                      <a:alpha val="18000"/>
                    </a:schemeClr>
                  </a:outerShdw>
                  <a:reflection blurRad="444500" stA="74000" endPos="7000" dist="127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-нержавеющие – оболочка выполняется из зеркальной нержавеющей стали толщиной 0,8 мм (внешний эффект – труба кажется металлической</a:t>
            </a:r>
            <a:r>
              <a:rPr lang="ru-RU" dirty="0" smtClean="0">
                <a:ln w="0">
                  <a:noFill/>
                </a:ln>
                <a:effectLst>
                  <a:outerShdw blurRad="304800" dist="698500" dir="2700000" sx="81000" sy="81000" algn="tl" rotWithShape="0">
                    <a:schemeClr val="bg1">
                      <a:alpha val="18000"/>
                    </a:schemeClr>
                  </a:outerShdw>
                  <a:reflection blurRad="444500" stA="74000" endPos="7000" dist="127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>
              <a:ln w="0">
                <a:noFill/>
              </a:ln>
              <a:effectLst>
                <a:outerShdw blurRad="304800" dist="698500" dir="2700000" sx="81000" sy="81000" algn="tl" rotWithShape="0">
                  <a:schemeClr val="bg1">
                    <a:alpha val="18000"/>
                  </a:schemeClr>
                </a:outerShdw>
                <a:reflection blurRad="444500" stA="74000" endPos="7000" dist="1270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n w="0">
                  <a:noFill/>
                </a:ln>
                <a:effectLst>
                  <a:outerShdw blurRad="304800" dist="698500" dir="2700000" sx="81000" sy="81000" algn="tl" rotWithShape="0">
                    <a:schemeClr val="bg1">
                      <a:alpha val="18000"/>
                    </a:schemeClr>
                  </a:outerShdw>
                  <a:reflection blurRad="444500" stA="74000" endPos="7000" dist="127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керамзито-нержавеющие.</a:t>
            </a:r>
          </a:p>
        </p:txBody>
      </p:sp>
    </p:spTree>
    <p:extLst>
      <p:ext uri="{BB962C8B-B14F-4D97-AF65-F5344CB8AC3E}">
        <p14:creationId xmlns:p14="http://schemas.microsoft.com/office/powerpoint/2010/main" val="4131957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Graphic spid="8" grpId="0">
        <p:bldAsOne/>
      </p:bldGraphic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720263" cy="756255"/>
          </a:xfrm>
          <a:solidFill>
            <a:schemeClr val="accent2">
              <a:lumMod val="75000"/>
            </a:schemeClr>
          </a:solidFill>
        </p:spPr>
        <p:txBody>
          <a:bodyPr anchor="t">
            <a:normAutofit fontScale="90000"/>
          </a:bodyPr>
          <a:lstStyle/>
          <a:p>
            <a:pPr algn="ctr">
              <a:lnSpc>
                <a:spcPct val="200000"/>
              </a:lnSpc>
            </a:pPr>
            <a:r>
              <a:rPr lang="ru-RU" sz="1800" b="1" dirty="0">
                <a:solidFill>
                  <a:schemeClr val="bg1"/>
                </a:solidFill>
              </a:rPr>
              <a:t>Требования пожарной безопасности </a:t>
            </a:r>
            <a:r>
              <a:rPr lang="ru-RU" sz="1800" b="1" dirty="0" smtClean="0">
                <a:solidFill>
                  <a:schemeClr val="bg1"/>
                </a:solidFill>
              </a:rPr>
              <a:t>при эксплуатации систем теплоснабжения и отопления</a:t>
            </a:r>
            <a:endParaRPr lang="ru-RU" sz="1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Объект 7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427152384"/>
              </p:ext>
            </p:extLst>
          </p:nvPr>
        </p:nvGraphicFramePr>
        <p:xfrm>
          <a:off x="0" y="764275"/>
          <a:ext cx="9720263" cy="60937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155575" y="879926"/>
            <a:ext cx="850476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Представляет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собой конструкцию, которая состоит из двух труб разного диаметра – внешней и внутренней. Пространство между ними наполнено теплоизоляционным материалом негорючего свойства с рабочей температурой до 600°С – минеральной ватой из базальтового волокна высокого качества. </a:t>
            </a:r>
          </a:p>
        </p:txBody>
      </p:sp>
      <p:sp>
        <p:nvSpPr>
          <p:cNvPr id="3" name="AutoShape 2" descr="Можно ли сжигать мусор на участках | Владимир, 05 мая 202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4" descr="Можно ли сжигать мусор на участках | Владимир, 05 мая 2021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4" descr="Причины поломки розетки и их устранение | ЭЛСИС24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2831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Graphic spid="8" grpId="0">
        <p:bldAsOne/>
      </p:bldGraphic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720263" cy="756255"/>
          </a:xfrm>
          <a:solidFill>
            <a:schemeClr val="accent2">
              <a:lumMod val="75000"/>
            </a:schemeClr>
          </a:solidFill>
        </p:spPr>
        <p:txBody>
          <a:bodyPr anchor="t">
            <a:normAutofit/>
          </a:bodyPr>
          <a:lstStyle/>
          <a:p>
            <a:pPr algn="ctr">
              <a:lnSpc>
                <a:spcPct val="200000"/>
              </a:lnSpc>
            </a:pPr>
            <a:r>
              <a:rPr lang="ru-RU" sz="1800" b="1" dirty="0">
                <a:solidFill>
                  <a:schemeClr val="bg1"/>
                </a:solidFill>
              </a:rPr>
              <a:t>Требования пожарной безопасности на территории земельного участка</a:t>
            </a:r>
            <a:endParaRPr lang="ru-RU" sz="1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Объект 7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809925924"/>
              </p:ext>
            </p:extLst>
          </p:nvPr>
        </p:nvGraphicFramePr>
        <p:xfrm>
          <a:off x="119063" y="966789"/>
          <a:ext cx="9601200" cy="57477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96992" y="1357091"/>
            <a:ext cx="76408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ротивопожарный 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разрыв (противопожарное расстояние)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нормированное расстояние между зданиями, строениями, устанавливаемое для предотвращения распространения пожара</a:t>
            </a:r>
          </a:p>
        </p:txBody>
      </p:sp>
      <p:pic>
        <p:nvPicPr>
          <p:cNvPr id="1026" name="Picture 2" descr="Противопожарные разрывы (нормы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251" y="2643044"/>
            <a:ext cx="7272360" cy="2848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5217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Graphic spid="8" grpId="0">
        <p:bldAsOne/>
      </p:bldGraphic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720263" cy="756255"/>
          </a:xfrm>
          <a:solidFill>
            <a:schemeClr val="accent2">
              <a:lumMod val="75000"/>
            </a:schemeClr>
          </a:solidFill>
        </p:spPr>
        <p:txBody>
          <a:bodyPr anchor="t">
            <a:normAutofit fontScale="90000"/>
          </a:bodyPr>
          <a:lstStyle/>
          <a:p>
            <a:pPr algn="ctr">
              <a:lnSpc>
                <a:spcPct val="200000"/>
              </a:lnSpc>
            </a:pPr>
            <a:r>
              <a:rPr lang="ru-RU" sz="1800" b="1" dirty="0">
                <a:solidFill>
                  <a:schemeClr val="bg1"/>
                </a:solidFill>
              </a:rPr>
              <a:t>Требования пожарной безопасности </a:t>
            </a:r>
            <a:r>
              <a:rPr lang="ru-RU" sz="1800" b="1" dirty="0" smtClean="0">
                <a:solidFill>
                  <a:schemeClr val="bg1"/>
                </a:solidFill>
              </a:rPr>
              <a:t>при эксплуатации систем теплоснабжения и отопления</a:t>
            </a:r>
            <a:endParaRPr lang="ru-RU" sz="1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Объект 7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642580807"/>
              </p:ext>
            </p:extLst>
          </p:nvPr>
        </p:nvGraphicFramePr>
        <p:xfrm>
          <a:off x="0" y="764275"/>
          <a:ext cx="9720263" cy="60937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155576" y="879926"/>
            <a:ext cx="791025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Пожарная безопасность дымовых труб 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обеспечивается применением труб из соответствующих материалов, устройством противопожарных отступок необходимых размеров, наличием устройств для очистки каналов и труб от сажи, монтажом труб с учетом </a:t>
            </a:r>
            <a:r>
              <a:rPr lang="ru-RU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Правил производства </a:t>
            </a:r>
            <a:r>
              <a:rPr lang="ru-RU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трубо</a:t>
            </a:r>
            <a:r>
              <a:rPr lang="ru-RU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-печных работ и других нормативных актов.</a:t>
            </a:r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AutoShape 2" descr="Можно ли сжигать мусор на участках | Владимир, 05 мая 202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4" descr="Можно ли сжигать мусор на участках | Владимир, 05 мая 2021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4" descr="Причины поломки розетки и их устранение | ЭЛСИС24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0" name="Picture 2" descr="C:\Users\PC\Desktop\ПРОФИЛАКТИКА в жилье\ozinkovannaya-truba-dymohoda-remont-1024x75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2510794"/>
            <a:ext cx="6033685" cy="38260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7709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Graphic spid="8" grpId="0">
        <p:bldAsOne/>
      </p:bldGraphic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720263" cy="756255"/>
          </a:xfrm>
          <a:solidFill>
            <a:schemeClr val="accent2">
              <a:lumMod val="75000"/>
            </a:schemeClr>
          </a:solidFill>
        </p:spPr>
        <p:txBody>
          <a:bodyPr anchor="t">
            <a:normAutofit fontScale="90000"/>
          </a:bodyPr>
          <a:lstStyle/>
          <a:p>
            <a:pPr algn="ctr">
              <a:lnSpc>
                <a:spcPct val="200000"/>
              </a:lnSpc>
            </a:pPr>
            <a:r>
              <a:rPr lang="ru-RU" sz="1800" b="1" dirty="0">
                <a:solidFill>
                  <a:schemeClr val="bg1"/>
                </a:solidFill>
              </a:rPr>
              <a:t>Требования пожарной безопасности </a:t>
            </a:r>
            <a:r>
              <a:rPr lang="ru-RU" sz="1800" b="1" dirty="0" smtClean="0">
                <a:solidFill>
                  <a:schemeClr val="bg1"/>
                </a:solidFill>
              </a:rPr>
              <a:t>при эксплуатации систем теплоснабжения и отопления</a:t>
            </a:r>
            <a:endParaRPr lang="ru-RU" sz="1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Объект 7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847558010"/>
              </p:ext>
            </p:extLst>
          </p:nvPr>
        </p:nvGraphicFramePr>
        <p:xfrm>
          <a:off x="0" y="764275"/>
          <a:ext cx="9720263" cy="60937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155576" y="879925"/>
            <a:ext cx="752811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Первичная функция дымохода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вывод продуктов горения из топки наружу, но нельзя недооценивать его роль в процессе сгорания топлива и формировании тяги. 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ВАЖНО УЧИТЫВАТЬ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что при правильном выборе материала для трубы дымохода и грамотной его установке теплоотдачу печи или котла можно увеличить до 10-15%. 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Чтобы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правильно выбрать материал 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дымохода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необходимо четко понимать, какое топливо будет использовано: природный газ, солярка, уголь, дрова, торф или опилки.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Каждый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 них отличается различной температурой сгорания, температурой и составом отходящих газов.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Именно поэтому, следует использовать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сертифицированные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дымовые трубы в </a:t>
            </a:r>
            <a:r>
              <a:rPr lang="ru-RU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соответствии с их назначением!</a:t>
            </a:r>
            <a:endParaRPr lang="ru-RU" sz="2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AutoShape 2" descr="Можно ли сжигать мусор на участках | Владимир, 05 мая 202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4" descr="Можно ли сжигать мусор на участках | Владимир, 05 мая 2021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4" descr="Причины поломки розетки и их устранение | ЭЛСИС24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7851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Graphic spid="8" grpId="0">
        <p:bldAsOne/>
      </p:bldGraphic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720263" cy="756255"/>
          </a:xfrm>
          <a:solidFill>
            <a:schemeClr val="accent2">
              <a:lumMod val="75000"/>
            </a:schemeClr>
          </a:solidFill>
        </p:spPr>
        <p:txBody>
          <a:bodyPr anchor="t">
            <a:normAutofit fontScale="90000"/>
          </a:bodyPr>
          <a:lstStyle/>
          <a:p>
            <a:pPr algn="ctr">
              <a:lnSpc>
                <a:spcPct val="200000"/>
              </a:lnSpc>
            </a:pPr>
            <a:r>
              <a:rPr lang="ru-RU" sz="1800" b="1" dirty="0">
                <a:solidFill>
                  <a:schemeClr val="bg1"/>
                </a:solidFill>
              </a:rPr>
              <a:t>Требования пожарной безопасности </a:t>
            </a:r>
            <a:r>
              <a:rPr lang="ru-RU" sz="1800" b="1" dirty="0" smtClean="0">
                <a:solidFill>
                  <a:schemeClr val="bg1"/>
                </a:solidFill>
              </a:rPr>
              <a:t>при эксплуатации систем теплоснабжения и отопления</a:t>
            </a:r>
            <a:endParaRPr lang="ru-RU" sz="1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Объект 7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58783761"/>
              </p:ext>
            </p:extLst>
          </p:nvPr>
        </p:nvGraphicFramePr>
        <p:xfrm>
          <a:off x="155575" y="3208338"/>
          <a:ext cx="5096887" cy="28183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AutoShape 2" descr="Можно ли сжигать мусор на участках | Владимир, 05 мая 202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4" descr="Можно ли сжигать мусор на участках | Владимир, 05 мая 2021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4" descr="Причины поломки розетки и их устранение | ЭЛСИС24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2" descr="http://1pokirpichy.ru/wp-content/uploads/2013/12/normy-i-pravila-pozharnoj-bezopasnosti.jp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4" descr="http://1pokirpichy.ru/wp-content/uploads/2013/12/normy-i-pravila-pozharnoj-bezopasnosti.jpg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AutoShape 6" descr="http://1pokirpichy.ru/wp-content/uploads/2013/12/normy-i-pravila-pozharnoj-bezopasnosti.jpg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AutoShape 8" descr="http://1pokirpichy.ru/wp-content/uploads/2013/12/normy-i-pravila-pozharnoj-bezopasnosti.jpg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226" name="Picture 10" descr="C:\Users\PC\Desktop\ПРОФИЛАКТИКА в жилье\normy-i-pravila-pozharnoj-bezopasnosti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37" b="7274"/>
          <a:stretch/>
        </p:blipFill>
        <p:spPr bwMode="auto">
          <a:xfrm>
            <a:off x="917573" y="922337"/>
            <a:ext cx="5970113" cy="5504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Graphic spid="8" grpId="0">
        <p:bldAsOne/>
      </p:bldGraphic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720263" cy="756255"/>
          </a:xfrm>
          <a:solidFill>
            <a:schemeClr val="accent2">
              <a:lumMod val="75000"/>
            </a:schemeClr>
          </a:solidFill>
        </p:spPr>
        <p:txBody>
          <a:bodyPr anchor="t">
            <a:normAutofit fontScale="90000"/>
          </a:bodyPr>
          <a:lstStyle/>
          <a:p>
            <a:pPr algn="ctr">
              <a:lnSpc>
                <a:spcPct val="200000"/>
              </a:lnSpc>
            </a:pPr>
            <a:r>
              <a:rPr lang="ru-RU" sz="1800" b="1" dirty="0">
                <a:solidFill>
                  <a:schemeClr val="bg1"/>
                </a:solidFill>
              </a:rPr>
              <a:t>Требования пожарной безопасности </a:t>
            </a:r>
            <a:r>
              <a:rPr lang="ru-RU" sz="1800" b="1" dirty="0" smtClean="0">
                <a:solidFill>
                  <a:schemeClr val="bg1"/>
                </a:solidFill>
              </a:rPr>
              <a:t>при эксплуатации систем теплоснабжения и отопления</a:t>
            </a:r>
            <a:endParaRPr lang="ru-RU" sz="1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Объект 7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424563331"/>
              </p:ext>
            </p:extLst>
          </p:nvPr>
        </p:nvGraphicFramePr>
        <p:xfrm>
          <a:off x="155575" y="3208338"/>
          <a:ext cx="5096887" cy="28183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AutoShape 2" descr="Можно ли сжигать мусор на участках | Владимир, 05 мая 202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4" descr="Можно ли сжигать мусор на участках | Владимир, 05 мая 2021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4" descr="Причины поломки розетки и их устранение | ЭЛСИС24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2" descr="http://1pokirpichy.ru/wp-content/uploads/2013/12/normy-i-pravila-pozharnoj-bezopasnosti.jp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4" descr="http://1pokirpichy.ru/wp-content/uploads/2013/12/normy-i-pravila-pozharnoj-bezopasnosti.jpg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AutoShape 6" descr="http://1pokirpichy.ru/wp-content/uploads/2013/12/normy-i-pravila-pozharnoj-bezopasnosti.jpg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AutoShape 8" descr="http://1pokirpichy.ru/wp-content/uploads/2013/12/normy-i-pravila-pozharnoj-bezopasnosti.jpg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2" descr="Разделки дымовой трубы — Малахов В.А.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AutoShape 4" descr="Разделки дымовой трубы — Малахов В.А."/>
          <p:cNvSpPr>
            <a:spLocks noChangeAspect="1" noChangeArrowheads="1"/>
          </p:cNvSpPr>
          <p:nvPr/>
        </p:nvSpPr>
        <p:spPr bwMode="auto">
          <a:xfrm>
            <a:off x="1374775" y="1074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" name="AutoShape 6" descr="Разделки дымовой трубы — Малахов В.А."/>
          <p:cNvSpPr>
            <a:spLocks noChangeAspect="1" noChangeArrowheads="1"/>
          </p:cNvSpPr>
          <p:nvPr/>
        </p:nvSpPr>
        <p:spPr bwMode="auto">
          <a:xfrm>
            <a:off x="1527175" y="1227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aphicFrame>
        <p:nvGraphicFramePr>
          <p:cNvPr id="15" name="Таблица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0686008"/>
              </p:ext>
            </p:extLst>
          </p:nvPr>
        </p:nvGraphicFramePr>
        <p:xfrm>
          <a:off x="155576" y="922338"/>
          <a:ext cx="7290254" cy="2626976"/>
        </p:xfrm>
        <a:graphic>
          <a:graphicData uri="http://schemas.openxmlformats.org/drawingml/2006/table">
            <a:tbl>
              <a:tblPr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2122479"/>
                <a:gridCol w="1107381"/>
                <a:gridCol w="2122479"/>
                <a:gridCol w="1937915"/>
              </a:tblGrid>
              <a:tr h="609024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Толщина стенки печи, мм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2099" marR="32099" marT="52807" marB="52807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Отступка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2099" marR="32099" marT="52807" marB="52807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Расстояние от наружной поверхности печи или дымового канала (трубы) до стены или перегородки, мм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2099" marR="32099" marT="52807" marB="52807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8023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 защищенной от возгорания</a:t>
                      </a:r>
                      <a:endParaRPr lang="ru-RU" sz="1200" b="1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2099" marR="32099" marT="52807" marB="52807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защищенной от возгорания</a:t>
                      </a:r>
                      <a:endParaRPr lang="ru-RU" sz="1200" b="1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2099" marR="32099" marT="52807" marB="52807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8023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120</a:t>
                      </a:r>
                      <a:endParaRPr lang="ru-RU" sz="1200" b="1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2099" marR="32099" marT="52807" marB="52807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Открытая</a:t>
                      </a:r>
                      <a:endParaRPr lang="ru-RU" sz="1200" b="1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2099" marR="32099" marT="52807" marB="52807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260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2099" marR="32099" marT="52807" marB="52807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</a:t>
                      </a:r>
                      <a:endParaRPr lang="ru-RU" sz="1200" b="1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2099" marR="32099" marT="52807" marB="52807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8023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120</a:t>
                      </a:r>
                      <a:endParaRPr lang="ru-RU" sz="1200" b="1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2099" marR="32099" marT="52807" marB="52807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Закрытая</a:t>
                      </a:r>
                      <a:endParaRPr lang="ru-RU" sz="1200" b="1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2099" marR="32099" marT="52807" marB="52807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320</a:t>
                      </a:r>
                      <a:endParaRPr lang="ru-RU" sz="1200" b="1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2099" marR="32099" marT="52807" marB="52807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260</a:t>
                      </a:r>
                      <a:endParaRPr lang="ru-RU" sz="1200" b="1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2099" marR="32099" marT="52807" marB="52807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8023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</a:t>
                      </a:r>
                      <a:endParaRPr lang="ru-RU" sz="1200" b="1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2099" marR="32099" marT="52807" marB="52807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Открытая</a:t>
                      </a:r>
                      <a:endParaRPr lang="ru-RU" sz="1200" b="1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2099" marR="32099" marT="52807" marB="52807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320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2099" marR="32099" marT="52807" marB="52807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260</a:t>
                      </a:r>
                      <a:endParaRPr lang="ru-RU" sz="1200" b="1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2099" marR="32099" marT="52807" marB="52807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8023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</a:t>
                      </a:r>
                      <a:endParaRPr lang="ru-RU" sz="1200" b="1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2099" marR="32099" marT="52807" marB="52807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Закрытая</a:t>
                      </a:r>
                      <a:endParaRPr lang="ru-RU" sz="1200" b="1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2099" marR="32099" marT="52807" marB="52807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500</a:t>
                      </a:r>
                      <a:endParaRPr lang="ru-RU" sz="1200" b="1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2099" marR="32099" marT="52807" marB="52807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380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2099" marR="32099" marT="52807" marB="52807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10249" name="Picture 9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549" r="41736"/>
          <a:stretch/>
        </p:blipFill>
        <p:spPr bwMode="auto">
          <a:xfrm>
            <a:off x="1222374" y="3721842"/>
            <a:ext cx="4950299" cy="27781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30127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Graphic spid="8" grpId="0">
        <p:bldAsOne/>
      </p:bldGraphic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720263" cy="756255"/>
          </a:xfrm>
          <a:solidFill>
            <a:schemeClr val="accent2">
              <a:lumMod val="75000"/>
            </a:schemeClr>
          </a:solidFill>
        </p:spPr>
        <p:txBody>
          <a:bodyPr anchor="t">
            <a:normAutofit fontScale="90000"/>
          </a:bodyPr>
          <a:lstStyle/>
          <a:p>
            <a:pPr algn="ctr">
              <a:lnSpc>
                <a:spcPct val="200000"/>
              </a:lnSpc>
            </a:pPr>
            <a:r>
              <a:rPr lang="ru-RU" sz="1800" b="1" dirty="0">
                <a:solidFill>
                  <a:schemeClr val="bg1"/>
                </a:solidFill>
              </a:rPr>
              <a:t>Требования пожарной безопасности </a:t>
            </a:r>
            <a:r>
              <a:rPr lang="ru-RU" sz="1800" b="1" dirty="0" smtClean="0">
                <a:solidFill>
                  <a:schemeClr val="bg1"/>
                </a:solidFill>
              </a:rPr>
              <a:t>при эксплуатации систем теплоснабжения и отопления</a:t>
            </a:r>
            <a:endParaRPr lang="ru-RU" sz="1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Объект 7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691570059"/>
              </p:ext>
            </p:extLst>
          </p:nvPr>
        </p:nvGraphicFramePr>
        <p:xfrm>
          <a:off x="-596528" y="922338"/>
          <a:ext cx="7472342" cy="50815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AutoShape 2" descr="Можно ли сжигать мусор на участках | Владимир, 05 мая 202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4" descr="Можно ли сжигать мусор на участках | Владимир, 05 мая 2021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4" descr="Причины поломки розетки и их устранение | ЭЛСИС24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2" descr="http://1pokirpichy.ru/wp-content/uploads/2013/12/normy-i-pravila-pozharnoj-bezopasnosti.jp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4" descr="http://1pokirpichy.ru/wp-content/uploads/2013/12/normy-i-pravila-pozharnoj-bezopasnosti.jpg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AutoShape 6" descr="http://1pokirpichy.ru/wp-content/uploads/2013/12/normy-i-pravila-pozharnoj-bezopasnosti.jpg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AutoShape 8" descr="http://1pokirpichy.ru/wp-content/uploads/2013/12/normy-i-pravila-pozharnoj-bezopasnosti.jpg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2" descr="Разделки дымовой трубы — Малахов В.А.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AutoShape 4" descr="Разделки дымовой трубы — Малахов В.А."/>
          <p:cNvSpPr>
            <a:spLocks noChangeAspect="1" noChangeArrowheads="1"/>
          </p:cNvSpPr>
          <p:nvPr/>
        </p:nvSpPr>
        <p:spPr bwMode="auto">
          <a:xfrm>
            <a:off x="1374775" y="1074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" name="AutoShape 6" descr="Разделки дымовой трубы — Малахов В.А."/>
          <p:cNvSpPr>
            <a:spLocks noChangeAspect="1" noChangeArrowheads="1"/>
          </p:cNvSpPr>
          <p:nvPr/>
        </p:nvSpPr>
        <p:spPr bwMode="auto">
          <a:xfrm>
            <a:off x="1527175" y="1227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1266" name="Picture 2" descr="C:\Users\PC\Desktop\ПРОФИЛАКТИКА в жилье\1493469429_derevyannyy-dom-s-metallicheskoy-pechyu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1050925"/>
            <a:ext cx="3333750" cy="4953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Users\PC\Desktop\ПРОФИЛАКТИКА в жилье\dcp2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32"/>
          <a:stretch/>
        </p:blipFill>
        <p:spPr bwMode="auto">
          <a:xfrm>
            <a:off x="4120738" y="1600633"/>
            <a:ext cx="4560996" cy="38535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6" name="Прямая со стрелкой 15"/>
          <p:cNvCxnSpPr/>
          <p:nvPr/>
        </p:nvCxnSpPr>
        <p:spPr>
          <a:xfrm flipH="1">
            <a:off x="7125195" y="2903970"/>
            <a:ext cx="1294411" cy="1246910"/>
          </a:xfrm>
          <a:prstGeom prst="straightConnector1">
            <a:avLst/>
          </a:prstGeom>
          <a:ln w="38100">
            <a:solidFill>
              <a:schemeClr val="bg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 flipH="1">
            <a:off x="2444338" y="5723906"/>
            <a:ext cx="1106383" cy="0"/>
          </a:xfrm>
          <a:prstGeom prst="straightConnector1">
            <a:avLst/>
          </a:prstGeom>
          <a:ln w="38100">
            <a:solidFill>
              <a:schemeClr val="bg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533451" y="4854052"/>
            <a:ext cx="16433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ru-RU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е менее 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700 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162905" y="5349639"/>
            <a:ext cx="16433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ru-RU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е менее 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500 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6" name="Прямая со стрелкой 25"/>
          <p:cNvCxnSpPr/>
          <p:nvPr/>
        </p:nvCxnSpPr>
        <p:spPr>
          <a:xfrm flipH="1">
            <a:off x="2159330" y="4831278"/>
            <a:ext cx="1" cy="1045028"/>
          </a:xfrm>
          <a:prstGeom prst="straightConnector1">
            <a:avLst/>
          </a:prstGeom>
          <a:ln w="38100">
            <a:solidFill>
              <a:schemeClr val="bg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 стрелкой 28"/>
          <p:cNvCxnSpPr/>
          <p:nvPr/>
        </p:nvCxnSpPr>
        <p:spPr>
          <a:xfrm flipH="1" flipV="1">
            <a:off x="4675357" y="2180484"/>
            <a:ext cx="3451758" cy="288058"/>
          </a:xfrm>
          <a:prstGeom prst="straightConnector1">
            <a:avLst/>
          </a:prstGeom>
          <a:ln w="38100">
            <a:solidFill>
              <a:schemeClr val="bg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 стрелкой 33"/>
          <p:cNvCxnSpPr/>
          <p:nvPr/>
        </p:nvCxnSpPr>
        <p:spPr>
          <a:xfrm>
            <a:off x="5518067" y="2923390"/>
            <a:ext cx="0" cy="1154794"/>
          </a:xfrm>
          <a:prstGeom prst="straightConnector1">
            <a:avLst/>
          </a:prstGeom>
          <a:ln w="38100">
            <a:solidFill>
              <a:schemeClr val="bg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 rot="270501">
            <a:off x="5720985" y="1808560"/>
            <a:ext cx="18277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е менее 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00 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endPara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 rot="18889534">
            <a:off x="6970761" y="3611957"/>
            <a:ext cx="18277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е менее 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380 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endPara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4490955" y="4229880"/>
            <a:ext cx="1857477" cy="400110"/>
          </a:xfrm>
          <a:prstGeom prst="rect">
            <a:avLst/>
          </a:prstGeom>
          <a:noFill/>
          <a:effectLst>
            <a:outerShdw blurRad="342900" dist="711200" dir="2700000" sx="148000" sy="148000" algn="tl" rotWithShape="0">
              <a:schemeClr val="tx1">
                <a:alpha val="39000"/>
              </a:scheme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е менее 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 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endPara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9869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Graphic spid="8" grpId="0">
        <p:bldAsOne/>
      </p:bldGraphic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720263" cy="756255"/>
          </a:xfrm>
          <a:solidFill>
            <a:schemeClr val="accent2">
              <a:lumMod val="75000"/>
            </a:schemeClr>
          </a:solidFill>
        </p:spPr>
        <p:txBody>
          <a:bodyPr anchor="t">
            <a:normAutofit fontScale="90000"/>
          </a:bodyPr>
          <a:lstStyle/>
          <a:p>
            <a:pPr algn="ctr">
              <a:lnSpc>
                <a:spcPct val="200000"/>
              </a:lnSpc>
            </a:pPr>
            <a:r>
              <a:rPr lang="ru-RU" sz="1800" b="1" dirty="0">
                <a:solidFill>
                  <a:schemeClr val="bg1"/>
                </a:solidFill>
              </a:rPr>
              <a:t>Требования пожарной безопасности </a:t>
            </a:r>
            <a:r>
              <a:rPr lang="ru-RU" sz="1800" b="1" dirty="0" smtClean="0">
                <a:solidFill>
                  <a:schemeClr val="bg1"/>
                </a:solidFill>
              </a:rPr>
              <a:t>при эксплуатации систем теплоснабжения и отопления</a:t>
            </a:r>
            <a:endParaRPr lang="ru-RU" sz="1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Объект 7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184606123"/>
              </p:ext>
            </p:extLst>
          </p:nvPr>
        </p:nvGraphicFramePr>
        <p:xfrm>
          <a:off x="-596528" y="922338"/>
          <a:ext cx="7472342" cy="50815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AutoShape 2" descr="Можно ли сжигать мусор на участках | Владимир, 05 мая 202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4" descr="Можно ли сжигать мусор на участках | Владимир, 05 мая 2021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4" descr="Причины поломки розетки и их устранение | ЭЛСИС24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2" descr="http://1pokirpichy.ru/wp-content/uploads/2013/12/normy-i-pravila-pozharnoj-bezopasnosti.jp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4" descr="http://1pokirpichy.ru/wp-content/uploads/2013/12/normy-i-pravila-pozharnoj-bezopasnosti.jpg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AutoShape 6" descr="http://1pokirpichy.ru/wp-content/uploads/2013/12/normy-i-pravila-pozharnoj-bezopasnosti.jpg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AutoShape 8" descr="http://1pokirpichy.ru/wp-content/uploads/2013/12/normy-i-pravila-pozharnoj-bezopasnosti.jpg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2" descr="Разделки дымовой трубы — Малахов В.А.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AutoShape 4" descr="Разделки дымовой трубы — Малахов В.А."/>
          <p:cNvSpPr>
            <a:spLocks noChangeAspect="1" noChangeArrowheads="1"/>
          </p:cNvSpPr>
          <p:nvPr/>
        </p:nvSpPr>
        <p:spPr bwMode="auto">
          <a:xfrm>
            <a:off x="1374775" y="1074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" name="AutoShape 6" descr="Разделки дымовой трубы — Малахов В.А."/>
          <p:cNvSpPr>
            <a:spLocks noChangeAspect="1" noChangeArrowheads="1"/>
          </p:cNvSpPr>
          <p:nvPr/>
        </p:nvSpPr>
        <p:spPr bwMode="auto">
          <a:xfrm>
            <a:off x="1527175" y="1227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cxnSp>
        <p:nvCxnSpPr>
          <p:cNvPr id="26" name="Прямая со стрелкой 25"/>
          <p:cNvCxnSpPr/>
          <p:nvPr/>
        </p:nvCxnSpPr>
        <p:spPr>
          <a:xfrm flipH="1">
            <a:off x="2159330" y="4831278"/>
            <a:ext cx="1" cy="1045028"/>
          </a:xfrm>
          <a:prstGeom prst="straightConnector1">
            <a:avLst/>
          </a:prstGeom>
          <a:ln w="38100">
            <a:solidFill>
              <a:schemeClr val="bg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290" name="Picture 2" descr="C:\Users\PC\Desktop\ПРОФИЛАКТИКА в жилье\130_3_300x22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8274" y="1074737"/>
            <a:ext cx="3340058" cy="25050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C:\Users\PC\Desktop\ПРОФИЛАКТИКА в жилье\fdf0f14d460b42768ed9b4d1cc411029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876" y="1074738"/>
            <a:ext cx="2731302" cy="25947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C:\Users\PC\Desktop\ПРОФИЛАКТИКА в жилье\3cf321a3b66110f2c864e8696f5d4cf9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5681" y="3936815"/>
            <a:ext cx="3772621" cy="26231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07975" y="3579781"/>
            <a:ext cx="3657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Искроуловитель (искрогаситель)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740927" y="3591625"/>
            <a:ext cx="13260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Дефлектор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697604" y="6375300"/>
            <a:ext cx="6687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Зонт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7041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Graphic spid="8" grpId="0">
        <p:bldAsOne/>
      </p:bldGraphic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720263" cy="756255"/>
          </a:xfrm>
          <a:solidFill>
            <a:schemeClr val="accent2">
              <a:lumMod val="75000"/>
            </a:schemeClr>
          </a:solidFill>
        </p:spPr>
        <p:txBody>
          <a:bodyPr anchor="t">
            <a:normAutofit fontScale="90000"/>
          </a:bodyPr>
          <a:lstStyle/>
          <a:p>
            <a:pPr algn="ctr">
              <a:lnSpc>
                <a:spcPct val="200000"/>
              </a:lnSpc>
            </a:pPr>
            <a:r>
              <a:rPr lang="ru-RU" sz="1800" b="1" dirty="0">
                <a:solidFill>
                  <a:schemeClr val="bg1"/>
                </a:solidFill>
              </a:rPr>
              <a:t>Требования пожарной безопасности </a:t>
            </a:r>
            <a:r>
              <a:rPr lang="ru-RU" sz="1800" b="1" dirty="0" smtClean="0">
                <a:solidFill>
                  <a:schemeClr val="bg1"/>
                </a:solidFill>
              </a:rPr>
              <a:t>при эксплуатации систем теплоснабжения и отопления</a:t>
            </a:r>
            <a:endParaRPr lang="ru-RU" sz="1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Объект 7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600107032"/>
              </p:ext>
            </p:extLst>
          </p:nvPr>
        </p:nvGraphicFramePr>
        <p:xfrm>
          <a:off x="-596528" y="922338"/>
          <a:ext cx="7472342" cy="50815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AutoShape 2" descr="Можно ли сжигать мусор на участках | Владимир, 05 мая 202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4" descr="Можно ли сжигать мусор на участках | Владимир, 05 мая 2021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4" descr="Причины поломки розетки и их устранение | ЭЛСИС24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2" descr="http://1pokirpichy.ru/wp-content/uploads/2013/12/normy-i-pravila-pozharnoj-bezopasnosti.jp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4" descr="http://1pokirpichy.ru/wp-content/uploads/2013/12/normy-i-pravila-pozharnoj-bezopasnosti.jpg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AutoShape 6" descr="http://1pokirpichy.ru/wp-content/uploads/2013/12/normy-i-pravila-pozharnoj-bezopasnosti.jpg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AutoShape 8" descr="http://1pokirpichy.ru/wp-content/uploads/2013/12/normy-i-pravila-pozharnoj-bezopasnosti.jpg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2" descr="Разделки дымовой трубы — Малахов В.А.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AutoShape 4" descr="Разделки дымовой трубы — Малахов В.А."/>
          <p:cNvSpPr>
            <a:spLocks noChangeAspect="1" noChangeArrowheads="1"/>
          </p:cNvSpPr>
          <p:nvPr/>
        </p:nvSpPr>
        <p:spPr bwMode="auto">
          <a:xfrm>
            <a:off x="1374775" y="1074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" name="AutoShape 6" descr="Разделки дымовой трубы — Малахов В.А."/>
          <p:cNvSpPr>
            <a:spLocks noChangeAspect="1" noChangeArrowheads="1"/>
          </p:cNvSpPr>
          <p:nvPr/>
        </p:nvSpPr>
        <p:spPr bwMode="auto">
          <a:xfrm>
            <a:off x="1527175" y="1227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cxnSp>
        <p:nvCxnSpPr>
          <p:cNvPr id="26" name="Прямая со стрелкой 25"/>
          <p:cNvCxnSpPr/>
          <p:nvPr/>
        </p:nvCxnSpPr>
        <p:spPr>
          <a:xfrm flipH="1">
            <a:off x="2159330" y="4831278"/>
            <a:ext cx="1" cy="1045028"/>
          </a:xfrm>
          <a:prstGeom prst="straightConnector1">
            <a:avLst/>
          </a:prstGeom>
          <a:ln w="38100">
            <a:solidFill>
              <a:schemeClr val="bg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314" name="Picture 2" descr="C:\Users\PC\Desktop\ПРОФИЛАКТИКА в жилье\pech-v-dom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4970" y="922336"/>
            <a:ext cx="5116474" cy="571765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2" name="Прямая со стрелкой 21"/>
          <p:cNvCxnSpPr/>
          <p:nvPr/>
        </p:nvCxnSpPr>
        <p:spPr>
          <a:xfrm flipH="1">
            <a:off x="2997529" y="5735781"/>
            <a:ext cx="1106383" cy="0"/>
          </a:xfrm>
          <a:prstGeom prst="straightConnector1">
            <a:avLst/>
          </a:prstGeom>
          <a:ln w="38100">
            <a:solidFill>
              <a:schemeClr val="bg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/>
          <p:nvPr/>
        </p:nvCxnSpPr>
        <p:spPr>
          <a:xfrm flipH="1">
            <a:off x="2930239" y="4831278"/>
            <a:ext cx="904502" cy="0"/>
          </a:xfrm>
          <a:prstGeom prst="straightConnector1">
            <a:avLst/>
          </a:prstGeom>
          <a:ln w="38100">
            <a:solidFill>
              <a:schemeClr val="bg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2560790" y="5741524"/>
            <a:ext cx="1544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ru-RU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е менее 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1,25 м</a:t>
            </a:r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749945" y="4831278"/>
            <a:ext cx="12650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ru-RU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е менее </a:t>
            </a:r>
            <a:r>
              <a:rPr lang="ru-RU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0,7 м</a:t>
            </a:r>
            <a:endParaRPr lang="ru-RU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1808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Graphic spid="8" grpId="0">
        <p:bldAsOne/>
      </p:bldGraphic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720263" cy="756255"/>
          </a:xfrm>
          <a:solidFill>
            <a:schemeClr val="accent2">
              <a:lumMod val="75000"/>
            </a:schemeClr>
          </a:solidFill>
        </p:spPr>
        <p:txBody>
          <a:bodyPr anchor="t">
            <a:normAutofit fontScale="90000"/>
          </a:bodyPr>
          <a:lstStyle/>
          <a:p>
            <a:pPr algn="ctr">
              <a:lnSpc>
                <a:spcPct val="200000"/>
              </a:lnSpc>
            </a:pPr>
            <a:r>
              <a:rPr lang="ru-RU" sz="1800" b="1" dirty="0">
                <a:solidFill>
                  <a:schemeClr val="bg1"/>
                </a:solidFill>
              </a:rPr>
              <a:t>Требования пожарной безопасности </a:t>
            </a:r>
            <a:r>
              <a:rPr lang="ru-RU" sz="1800" b="1" dirty="0" smtClean="0">
                <a:solidFill>
                  <a:schemeClr val="bg1"/>
                </a:solidFill>
              </a:rPr>
              <a:t>при эксплуатации систем теплоснабжения и отопления</a:t>
            </a:r>
            <a:endParaRPr lang="ru-RU" sz="1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Объект 7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1366167390"/>
              </p:ext>
            </p:extLst>
          </p:nvPr>
        </p:nvGraphicFramePr>
        <p:xfrm>
          <a:off x="-596528" y="922338"/>
          <a:ext cx="7472342" cy="50815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AutoShape 2" descr="Можно ли сжигать мусор на участках | Владимир, 05 мая 202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4" descr="Можно ли сжигать мусор на участках | Владимир, 05 мая 2021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4" descr="Причины поломки розетки и их устранение | ЭЛСИС24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2" descr="http://1pokirpichy.ru/wp-content/uploads/2013/12/normy-i-pravila-pozharnoj-bezopasnosti.jp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4" descr="http://1pokirpichy.ru/wp-content/uploads/2013/12/normy-i-pravila-pozharnoj-bezopasnosti.jpg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AutoShape 6" descr="http://1pokirpichy.ru/wp-content/uploads/2013/12/normy-i-pravila-pozharnoj-bezopasnosti.jpg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AutoShape 8" descr="http://1pokirpichy.ru/wp-content/uploads/2013/12/normy-i-pravila-pozharnoj-bezopasnosti.jpg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2" descr="Разделки дымовой трубы — Малахов В.А.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AutoShape 4" descr="Разделки дымовой трубы — Малахов В.А."/>
          <p:cNvSpPr>
            <a:spLocks noChangeAspect="1" noChangeArrowheads="1"/>
          </p:cNvSpPr>
          <p:nvPr/>
        </p:nvSpPr>
        <p:spPr bwMode="auto">
          <a:xfrm>
            <a:off x="1374775" y="1074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" name="AutoShape 6" descr="Разделки дымовой трубы — Малахов В.А."/>
          <p:cNvSpPr>
            <a:spLocks noChangeAspect="1" noChangeArrowheads="1"/>
          </p:cNvSpPr>
          <p:nvPr/>
        </p:nvSpPr>
        <p:spPr bwMode="auto">
          <a:xfrm>
            <a:off x="1527175" y="1227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cxnSp>
        <p:nvCxnSpPr>
          <p:cNvPr id="26" name="Прямая со стрелкой 25"/>
          <p:cNvCxnSpPr/>
          <p:nvPr/>
        </p:nvCxnSpPr>
        <p:spPr>
          <a:xfrm flipH="1">
            <a:off x="2159330" y="4831278"/>
            <a:ext cx="1" cy="1045028"/>
          </a:xfrm>
          <a:prstGeom prst="straightConnector1">
            <a:avLst/>
          </a:prstGeom>
          <a:ln w="38100">
            <a:solidFill>
              <a:schemeClr val="bg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338" name="Picture 2" descr="C:\Users\PC\Desktop\ПРОФИЛАКТИКА в жилье\IMG-20210210-WA0002-730x1024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520" b="17675"/>
          <a:stretch/>
        </p:blipFill>
        <p:spPr bwMode="auto">
          <a:xfrm>
            <a:off x="765175" y="1791245"/>
            <a:ext cx="6218410" cy="4344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765175" y="950747"/>
            <a:ext cx="58051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ПРАВИЛА УТИЛИЗАЦИИ ЗОЛЫ</a:t>
            </a:r>
            <a:endParaRPr lang="ru-RU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4142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Graphic spid="8" grpId="0">
        <p:bldAsOne/>
      </p:bldGraphic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720263" cy="756255"/>
          </a:xfrm>
          <a:solidFill>
            <a:schemeClr val="accent2">
              <a:lumMod val="75000"/>
            </a:schemeClr>
          </a:solidFill>
        </p:spPr>
        <p:txBody>
          <a:bodyPr anchor="t">
            <a:normAutofit fontScale="90000"/>
          </a:bodyPr>
          <a:lstStyle/>
          <a:p>
            <a:pPr algn="ctr">
              <a:lnSpc>
                <a:spcPct val="200000"/>
              </a:lnSpc>
            </a:pPr>
            <a:r>
              <a:rPr lang="ru-RU" sz="1800" b="1" dirty="0">
                <a:solidFill>
                  <a:schemeClr val="bg1"/>
                </a:solidFill>
              </a:rPr>
              <a:t>Требования пожарной безопасности </a:t>
            </a:r>
            <a:r>
              <a:rPr lang="ru-RU" sz="1800" b="1" dirty="0" smtClean="0">
                <a:solidFill>
                  <a:schemeClr val="bg1"/>
                </a:solidFill>
              </a:rPr>
              <a:t>при эксплуатации систем теплоснабжения и отопления</a:t>
            </a:r>
            <a:endParaRPr lang="ru-RU" sz="1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Объект 7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60262892"/>
              </p:ext>
            </p:extLst>
          </p:nvPr>
        </p:nvGraphicFramePr>
        <p:xfrm>
          <a:off x="-596528" y="922338"/>
          <a:ext cx="7472342" cy="50815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AutoShape 2" descr="Можно ли сжигать мусор на участках | Владимир, 05 мая 202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4" descr="Можно ли сжигать мусор на участках | Владимир, 05 мая 2021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4" descr="Причины поломки розетки и их устранение | ЭЛСИС24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2" descr="http://1pokirpichy.ru/wp-content/uploads/2013/12/normy-i-pravila-pozharnoj-bezopasnosti.jp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4" descr="http://1pokirpichy.ru/wp-content/uploads/2013/12/normy-i-pravila-pozharnoj-bezopasnosti.jpg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AutoShape 6" descr="http://1pokirpichy.ru/wp-content/uploads/2013/12/normy-i-pravila-pozharnoj-bezopasnosti.jpg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AutoShape 8" descr="http://1pokirpichy.ru/wp-content/uploads/2013/12/normy-i-pravila-pozharnoj-bezopasnosti.jpg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2" descr="Разделки дымовой трубы — Малахов В.А.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AutoShape 4" descr="Разделки дымовой трубы — Малахов В.А."/>
          <p:cNvSpPr>
            <a:spLocks noChangeAspect="1" noChangeArrowheads="1"/>
          </p:cNvSpPr>
          <p:nvPr/>
        </p:nvSpPr>
        <p:spPr bwMode="auto">
          <a:xfrm>
            <a:off x="1374775" y="1074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" name="AutoShape 6" descr="Разделки дымовой трубы — Малахов В.А."/>
          <p:cNvSpPr>
            <a:spLocks noChangeAspect="1" noChangeArrowheads="1"/>
          </p:cNvSpPr>
          <p:nvPr/>
        </p:nvSpPr>
        <p:spPr bwMode="auto">
          <a:xfrm>
            <a:off x="1527175" y="1227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cxnSp>
        <p:nvCxnSpPr>
          <p:cNvPr id="26" name="Прямая со стрелкой 25"/>
          <p:cNvCxnSpPr/>
          <p:nvPr/>
        </p:nvCxnSpPr>
        <p:spPr>
          <a:xfrm flipH="1">
            <a:off x="2159330" y="4831278"/>
            <a:ext cx="1" cy="1045028"/>
          </a:xfrm>
          <a:prstGeom prst="straightConnector1">
            <a:avLst/>
          </a:prstGeom>
          <a:ln w="38100">
            <a:solidFill>
              <a:schemeClr val="bg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460375" y="922337"/>
            <a:ext cx="65273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Последствия нарушения правил при утилизации золы</a:t>
            </a:r>
            <a:endParaRPr lang="ru-RU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1473967"/>
            <a:ext cx="5371674" cy="35002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AutoShape 4" descr="ЗОЛА - источник повышенной ПОЖАРНОЙ ОПАСНОСТИ"/>
          <p:cNvSpPr>
            <a:spLocks noChangeAspect="1" noChangeArrowheads="1"/>
          </p:cNvSpPr>
          <p:nvPr/>
        </p:nvSpPr>
        <p:spPr bwMode="auto">
          <a:xfrm>
            <a:off x="1679575" y="1379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77" name="Picture 5" descr="C:\Users\PC\Desktop\ПРОФИЛАКТИКА в жилье\ac3d34d9e56e8376f456d79d0383951c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301" y="3767285"/>
            <a:ext cx="4859977" cy="27337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2356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Graphic spid="8" grpId="0">
        <p:bldAsOne/>
      </p:bldGraphic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720263" cy="756255"/>
          </a:xfrm>
          <a:solidFill>
            <a:schemeClr val="accent2">
              <a:lumMod val="75000"/>
            </a:schemeClr>
          </a:solidFill>
        </p:spPr>
        <p:txBody>
          <a:bodyPr anchor="t">
            <a:normAutofit/>
          </a:bodyPr>
          <a:lstStyle/>
          <a:p>
            <a:pPr algn="ctr">
              <a:lnSpc>
                <a:spcPct val="200000"/>
              </a:lnSpc>
            </a:pPr>
            <a:r>
              <a:rPr lang="ru-RU" sz="1800" b="1" dirty="0">
                <a:solidFill>
                  <a:schemeClr val="bg1"/>
                </a:solidFill>
              </a:rPr>
              <a:t>Требования пожарной безопасности на территории земельного участка</a:t>
            </a:r>
            <a:endParaRPr lang="ru-RU" sz="1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Объект 7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644622205"/>
              </p:ext>
            </p:extLst>
          </p:nvPr>
        </p:nvGraphicFramePr>
        <p:xfrm>
          <a:off x="119063" y="966789"/>
          <a:ext cx="9601200" cy="57477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96991" y="947659"/>
            <a:ext cx="764087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Первая степень огнестойкости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присваивается зданиям, в которых спроектированы несущие и ограждающие конструкции из крупнопанельных или листовых материалов, абсолютно не поддерживающих горение. Они также могут быть из монолитного бетона или железобетона.</a:t>
            </a:r>
          </a:p>
        </p:txBody>
      </p:sp>
    </p:spTree>
    <p:extLst>
      <p:ext uri="{BB962C8B-B14F-4D97-AF65-F5344CB8AC3E}">
        <p14:creationId xmlns:p14="http://schemas.microsoft.com/office/powerpoint/2010/main" val="23095220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Graphic spid="8" grpId="0">
        <p:bldAsOne/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720263" cy="756255"/>
          </a:xfrm>
          <a:solidFill>
            <a:schemeClr val="accent2">
              <a:lumMod val="75000"/>
            </a:schemeClr>
          </a:solidFill>
        </p:spPr>
        <p:txBody>
          <a:bodyPr anchor="t">
            <a:normAutofit/>
          </a:bodyPr>
          <a:lstStyle/>
          <a:p>
            <a:pPr algn="ctr">
              <a:lnSpc>
                <a:spcPct val="200000"/>
              </a:lnSpc>
            </a:pPr>
            <a:r>
              <a:rPr lang="ru-RU" sz="1800" b="1" dirty="0">
                <a:solidFill>
                  <a:schemeClr val="bg1"/>
                </a:solidFill>
              </a:rPr>
              <a:t>Требования пожарной безопасности на территории земельного участка</a:t>
            </a:r>
            <a:endParaRPr lang="ru-RU" sz="1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Объект 7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407100245"/>
              </p:ext>
            </p:extLst>
          </p:nvPr>
        </p:nvGraphicFramePr>
        <p:xfrm>
          <a:off x="119063" y="966789"/>
          <a:ext cx="9601200" cy="57477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96991" y="947659"/>
            <a:ext cx="76408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Вторая степень огнестойкости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присваивается строениям, удовлетворяющим требованиям предыдущего пункта, но только если покрытия выполнены из металлических конструкций, не подвергавшихся огнезащитной обработке.</a:t>
            </a:r>
          </a:p>
        </p:txBody>
      </p:sp>
    </p:spTree>
    <p:extLst>
      <p:ext uri="{BB962C8B-B14F-4D97-AF65-F5344CB8AC3E}">
        <p14:creationId xmlns:p14="http://schemas.microsoft.com/office/powerpoint/2010/main" val="434737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Graphic spid="8" grpId="0">
        <p:bldAsOne/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720263" cy="756255"/>
          </a:xfrm>
          <a:solidFill>
            <a:schemeClr val="accent2">
              <a:lumMod val="75000"/>
            </a:schemeClr>
          </a:solidFill>
        </p:spPr>
        <p:txBody>
          <a:bodyPr anchor="t">
            <a:normAutofit/>
          </a:bodyPr>
          <a:lstStyle/>
          <a:p>
            <a:pPr algn="ctr">
              <a:lnSpc>
                <a:spcPct val="200000"/>
              </a:lnSpc>
            </a:pPr>
            <a:r>
              <a:rPr lang="ru-RU" sz="1800" b="1" dirty="0">
                <a:solidFill>
                  <a:schemeClr val="bg1"/>
                </a:solidFill>
              </a:rPr>
              <a:t>Требования пожарной безопасности на территории земельного участка</a:t>
            </a:r>
            <a:endParaRPr lang="ru-RU" sz="1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Объект 7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045635063"/>
              </p:ext>
            </p:extLst>
          </p:nvPr>
        </p:nvGraphicFramePr>
        <p:xfrm>
          <a:off x="119063" y="966789"/>
          <a:ext cx="9601200" cy="57477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96991" y="947659"/>
            <a:ext cx="764087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Третья степень огнестойкости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устанавливается для зданий, несущие стены которых выполнены из искусственного или природного камня, а перекрытия могут быть из древесных материалов при условии, что они защищены цементной или гипсовой штукатуркой. Покрытие выполняется из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трудносгораемых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листов по деревянным конструкциям, обработанным антипиренами – составами для повышения огнезащиты древесины.</a:t>
            </a:r>
          </a:p>
        </p:txBody>
      </p:sp>
      <p:pic>
        <p:nvPicPr>
          <p:cNvPr id="1026" name="Picture 2" descr="База знаний ТЕХНОНИКОЛЬ - Несущие элементы перекрытий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735" y="2978984"/>
            <a:ext cx="5631076" cy="36195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4306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Graphic spid="8" grpId="0">
        <p:bldAsOne/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720263" cy="756255"/>
          </a:xfrm>
          <a:solidFill>
            <a:schemeClr val="accent2">
              <a:lumMod val="75000"/>
            </a:schemeClr>
          </a:solidFill>
        </p:spPr>
        <p:txBody>
          <a:bodyPr anchor="t">
            <a:normAutofit/>
          </a:bodyPr>
          <a:lstStyle/>
          <a:p>
            <a:pPr algn="ctr">
              <a:lnSpc>
                <a:spcPct val="200000"/>
              </a:lnSpc>
            </a:pPr>
            <a:r>
              <a:rPr lang="ru-RU" sz="1800" b="1" dirty="0">
                <a:solidFill>
                  <a:schemeClr val="bg1"/>
                </a:solidFill>
              </a:rPr>
              <a:t>Требования пожарной безопасности на территории земельного участка</a:t>
            </a:r>
            <a:endParaRPr lang="ru-RU" sz="1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Объект 7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292332588"/>
              </p:ext>
            </p:extLst>
          </p:nvPr>
        </p:nvGraphicFramePr>
        <p:xfrm>
          <a:off x="119063" y="966789"/>
          <a:ext cx="9601200" cy="57477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96991" y="947659"/>
            <a:ext cx="764087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Четвертая степень огнестойкости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предусматривает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строительство здания из горючих материалов, защищенных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трудносгораемыми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листами. Каркас - стальной, а ограждения делают из профильных листов с утеплителем из горючего материала. Защита от высоких температур обеспечивается покрытием из плитки или штукатурки.</a:t>
            </a:r>
          </a:p>
        </p:txBody>
      </p:sp>
      <p:pic>
        <p:nvPicPr>
          <p:cNvPr id="2050" name="Picture 2" descr="Каркасные здания рамного типа - купить в Москве по цене производителя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78" b="13744"/>
          <a:stretch/>
        </p:blipFill>
        <p:spPr bwMode="auto">
          <a:xfrm>
            <a:off x="423080" y="3043451"/>
            <a:ext cx="6659643" cy="3275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8161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Graphic spid="8" grpId="0">
        <p:bldAsOne/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720263" cy="756255"/>
          </a:xfrm>
          <a:solidFill>
            <a:schemeClr val="accent2">
              <a:lumMod val="75000"/>
            </a:schemeClr>
          </a:solidFill>
        </p:spPr>
        <p:txBody>
          <a:bodyPr anchor="t">
            <a:normAutofit/>
          </a:bodyPr>
          <a:lstStyle/>
          <a:p>
            <a:pPr algn="ctr">
              <a:lnSpc>
                <a:spcPct val="200000"/>
              </a:lnSpc>
            </a:pPr>
            <a:r>
              <a:rPr lang="ru-RU" sz="1800" b="1" dirty="0">
                <a:solidFill>
                  <a:schemeClr val="bg1"/>
                </a:solidFill>
              </a:rPr>
              <a:t>Требования пожарной безопасности на территории земельного участка</a:t>
            </a:r>
            <a:endParaRPr lang="ru-RU" sz="1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Объект 7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453052259"/>
              </p:ext>
            </p:extLst>
          </p:nvPr>
        </p:nvGraphicFramePr>
        <p:xfrm>
          <a:off x="119063" y="966789"/>
          <a:ext cx="9601200" cy="57477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96991" y="947659"/>
            <a:ext cx="76408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Пятая степень огнестойкости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Сооружения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несущими конструкциями и ограждениями из легко воспламеняемых материалов, например, древесины.</a:t>
            </a:r>
          </a:p>
        </p:txBody>
      </p:sp>
    </p:spTree>
    <p:extLst>
      <p:ext uri="{BB962C8B-B14F-4D97-AF65-F5344CB8AC3E}">
        <p14:creationId xmlns:p14="http://schemas.microsoft.com/office/powerpoint/2010/main" val="1932046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Graphic spid="8" grpId="0">
        <p:bldAsOne/>
      </p:bldGraphic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720263" cy="756255"/>
          </a:xfrm>
          <a:solidFill>
            <a:schemeClr val="accent2">
              <a:lumMod val="75000"/>
            </a:schemeClr>
          </a:solidFill>
        </p:spPr>
        <p:txBody>
          <a:bodyPr anchor="t">
            <a:normAutofit/>
          </a:bodyPr>
          <a:lstStyle/>
          <a:p>
            <a:pPr algn="ctr">
              <a:lnSpc>
                <a:spcPct val="200000"/>
              </a:lnSpc>
            </a:pPr>
            <a:r>
              <a:rPr lang="ru-RU" sz="1800" b="1" dirty="0">
                <a:solidFill>
                  <a:schemeClr val="bg1"/>
                </a:solidFill>
              </a:rPr>
              <a:t>Требования пожарной безопасности на территории земельного участка</a:t>
            </a:r>
            <a:endParaRPr lang="ru-RU" sz="1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Объект 7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538976317"/>
              </p:ext>
            </p:extLst>
          </p:nvPr>
        </p:nvGraphicFramePr>
        <p:xfrm>
          <a:off x="119063" y="966789"/>
          <a:ext cx="9601200" cy="57477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288511" y="1628072"/>
            <a:ext cx="854233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землях общего пользования населенных пунктов, а также на территориях частных домовладений, расположенных на территориях населенных пунктов, запрещается разводить костры, использовать открытый огонь для приготовления пищи вне специально отведенных и оборудованных для этого мест, а также сжигать мусор, траву, листву и иные отходы, материалы или изделия, кроме мест и (или) способов, установленных органами местного самоуправления городских и сельских поселений, муниципальных и городских округов, внутригородских районов.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55575" y="963355"/>
            <a:ext cx="85302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п. 66 </a:t>
            </a:r>
            <a:r>
              <a:rPr lang="ru-RU" dirty="0" smtClean="0">
                <a:solidFill>
                  <a:srgbClr val="FF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Постановления </a:t>
            </a:r>
            <a:r>
              <a:rPr lang="ru-RU" dirty="0">
                <a:solidFill>
                  <a:srgbClr val="FF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Правительства РФ от 16 сентября 2020 г. N 1479 "Об утверждении Правил противопожарного режима в Российской Федерации</a:t>
            </a:r>
            <a:r>
              <a:rPr lang="ru-RU" dirty="0" smtClean="0">
                <a:solidFill>
                  <a:srgbClr val="FF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endParaRPr lang="ru-RU" dirty="0">
              <a:solidFill>
                <a:srgbClr val="FF0000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AutoShape 2" descr="Можно ли сжигать мусор на участках | Владимир, 05 мая 202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4" descr="Можно ли сжигать мусор на участках | Владимир, 05 мая 2021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19055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Graphic spid="8" grpId="0">
        <p:bldAsOne/>
      </p:bldGraphic>
    </p:bldLst>
  </p:timing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Facet" id="{C0C680CD-088A-49FC-A102-D699147F32B2}" vid="{0B5AB586-D108-4FC1-8368-649FE654B894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18217</TotalTime>
  <Words>2550</Words>
  <Application>Microsoft Office PowerPoint</Application>
  <PresentationFormat>Произвольный</PresentationFormat>
  <Paragraphs>220</Paragraphs>
  <Slides>38</Slides>
  <Notes>38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38</vt:i4>
      </vt:variant>
    </vt:vector>
  </HeadingPairs>
  <TitlesOfParts>
    <vt:vector size="39" baseType="lpstr">
      <vt:lpstr>Аспект</vt:lpstr>
      <vt:lpstr>Презентация PowerPoint</vt:lpstr>
      <vt:lpstr>Требования пожарной безопасности на территории земельного участка</vt:lpstr>
      <vt:lpstr>Требования пожарной безопасности на территории земельного участка</vt:lpstr>
      <vt:lpstr>Требования пожарной безопасности на территории земельного участка</vt:lpstr>
      <vt:lpstr>Требования пожарной безопасности на территории земельного участка</vt:lpstr>
      <vt:lpstr>Требования пожарной безопасности на территории земельного участка</vt:lpstr>
      <vt:lpstr>Требования пожарной безопасности на территории земельного участка</vt:lpstr>
      <vt:lpstr>Требования пожарной безопасности на территории земельного участка</vt:lpstr>
      <vt:lpstr>Требования пожарной безопасности на территории земельного участка</vt:lpstr>
      <vt:lpstr>Требования пожарной безопасности на территории земельного участка</vt:lpstr>
      <vt:lpstr>Требования пожарной безопасности на территории земельного участка</vt:lpstr>
      <vt:lpstr>Требования пожарной безопасности в жилье</vt:lpstr>
      <vt:lpstr>Требования пожарной безопасности в жилье</vt:lpstr>
      <vt:lpstr>Требования пожарной безопасности в жилье</vt:lpstr>
      <vt:lpstr>Требования пожарной безопасности в жилье</vt:lpstr>
      <vt:lpstr>Требования пожарной безопасности в жилье</vt:lpstr>
      <vt:lpstr>Требования пожарной безопасности в жилье</vt:lpstr>
      <vt:lpstr>Требования пожарной безопасности в жилье</vt:lpstr>
      <vt:lpstr>Требования пожарной безопасности в жилье</vt:lpstr>
      <vt:lpstr>Требования пожарной безопасности в жилье</vt:lpstr>
      <vt:lpstr>Требования пожарной безопасности в жилье</vt:lpstr>
      <vt:lpstr>Требования пожарной безопасности в жилье</vt:lpstr>
      <vt:lpstr>Требования пожарной безопасности при эксплуатации газового оборудования (приборов)</vt:lpstr>
      <vt:lpstr>Требования пожарной безопасности при эксплуатации газового оборудования (приборов)</vt:lpstr>
      <vt:lpstr>Требования пожарной безопасности при эксплуатации газового оборудования (приборов)</vt:lpstr>
      <vt:lpstr>Требования пожарной безопасности при эксплуатации газового оборудования (приборов)</vt:lpstr>
      <vt:lpstr>Требования пожарной безопасности при эксплуатации систем теплоснабжения и отопления</vt:lpstr>
      <vt:lpstr>Требования пожарной безопасности при эксплуатации систем теплоснабжения и отопления</vt:lpstr>
      <vt:lpstr>Требования пожарной безопасности при эксплуатации систем теплоснабжения и отопления</vt:lpstr>
      <vt:lpstr>Требования пожарной безопасности при эксплуатации систем теплоснабжения и отопления</vt:lpstr>
      <vt:lpstr>Требования пожарной безопасности при эксплуатации систем теплоснабжения и отопления</vt:lpstr>
      <vt:lpstr>Требования пожарной безопасности при эксплуатации систем теплоснабжения и отопления</vt:lpstr>
      <vt:lpstr>Требования пожарной безопасности при эксплуатации систем теплоснабжения и отопления</vt:lpstr>
      <vt:lpstr>Требования пожарной безопасности при эксплуатации систем теплоснабжения и отопления</vt:lpstr>
      <vt:lpstr>Требования пожарной безопасности при эксплуатации систем теплоснабжения и отопления</vt:lpstr>
      <vt:lpstr>Требования пожарной безопасности при эксплуатации систем теплоснабжения и отопления</vt:lpstr>
      <vt:lpstr>Требования пожарной безопасности при эксплуатации систем теплоснабжения и отопления</vt:lpstr>
      <vt:lpstr>Требования пожарной безопасности при эксплуатации систем теплоснабжения и отопления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**Начальник отдела - Мохова Ю. В.</dc:creator>
  <cp:lastModifiedBy>PC</cp:lastModifiedBy>
  <cp:revision>607</cp:revision>
  <cp:lastPrinted>2021-03-12T10:46:24Z</cp:lastPrinted>
  <dcterms:created xsi:type="dcterms:W3CDTF">2019-07-30T12:41:22Z</dcterms:created>
  <dcterms:modified xsi:type="dcterms:W3CDTF">2022-09-28T07:57:41Z</dcterms:modified>
</cp:coreProperties>
</file>